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9"/>
  </p:notesMasterIdLst>
  <p:handoutMasterIdLst>
    <p:handoutMasterId r:id="rId10"/>
  </p:handoutMasterIdLst>
  <p:sldIdLst>
    <p:sldId id="288" r:id="rId3"/>
    <p:sldId id="281" r:id="rId4"/>
    <p:sldId id="342" r:id="rId5"/>
    <p:sldId id="346" r:id="rId6"/>
    <p:sldId id="345" r:id="rId7"/>
    <p:sldId id="323" r:id="rId8"/>
  </p:sldIdLst>
  <p:sldSz cx="24384000" cy="13716000"/>
  <p:notesSz cx="7010400" cy="9296400"/>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Clarke" initials="SC" lastIdx="20" clrIdx="0">
    <p:extLst>
      <p:ext uri="{19B8F6BF-5375-455C-9EA6-DF929625EA0E}">
        <p15:presenceInfo xmlns:p15="http://schemas.microsoft.com/office/powerpoint/2012/main" userId="S-1-5-21-1421505669-4027413098-1157295597-1695" providerId="AD"/>
      </p:ext>
    </p:extLst>
  </p:cmAuthor>
  <p:cmAuthor id="2" name="Qasim Qureshi" initials="QQ" lastIdx="13" clrIdx="1">
    <p:extLst>
      <p:ext uri="{19B8F6BF-5375-455C-9EA6-DF929625EA0E}">
        <p15:presenceInfo xmlns:p15="http://schemas.microsoft.com/office/powerpoint/2012/main" userId="Qasim Qure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D98"/>
    <a:srgbClr val="193ED9"/>
    <a:srgbClr val="4777C5"/>
    <a:srgbClr val="3662DE"/>
    <a:srgbClr val="A5C7F9"/>
    <a:srgbClr val="003DA5"/>
    <a:srgbClr val="0653EC"/>
    <a:srgbClr val="2676EC"/>
    <a:srgbClr val="2250D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4186" autoAdjust="0"/>
  </p:normalViewPr>
  <p:slideViewPr>
    <p:cSldViewPr>
      <p:cViewPr varScale="1">
        <p:scale>
          <a:sx n="43" d="100"/>
          <a:sy n="43" d="100"/>
        </p:scale>
        <p:origin x="726" y="78"/>
      </p:cViewPr>
      <p:guideLst>
        <p:guide orient="horz" pos="4320"/>
        <p:guide pos="7680"/>
      </p:guideLst>
    </p:cSldViewPr>
  </p:slideViewPr>
  <p:notesTextViewPr>
    <p:cViewPr>
      <p:scale>
        <a:sx n="3" d="2"/>
        <a:sy n="3" d="2"/>
      </p:scale>
      <p:origin x="0" y="0"/>
    </p:cViewPr>
  </p:notesTextViewPr>
  <p:sorterViewPr>
    <p:cViewPr varScale="1">
      <p:scale>
        <a:sx n="1" d="1"/>
        <a:sy n="1" d="1"/>
      </p:scale>
      <p:origin x="0" y="-4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42" y="2"/>
            <a:ext cx="3038475" cy="466725"/>
          </a:xfrm>
          <a:prstGeom prst="rect">
            <a:avLst/>
          </a:prstGeom>
        </p:spPr>
        <p:txBody>
          <a:bodyPr vert="horz" lIns="91440" tIns="45720" rIns="91440" bIns="45720" rtlCol="0"/>
          <a:lstStyle>
            <a:lvl1pPr algn="r">
              <a:defRPr sz="1200"/>
            </a:lvl1pPr>
          </a:lstStyle>
          <a:p>
            <a:fld id="{C204442E-BD3A-4CDE-AE73-31CA16694F60}" type="datetimeFigureOut">
              <a:rPr lang="en-CA" smtClean="0"/>
              <a:t>27/11/2018</a:t>
            </a:fld>
            <a:endParaRPr lang="en-CA" dirty="0"/>
          </a:p>
        </p:txBody>
      </p:sp>
      <p:sp>
        <p:nvSpPr>
          <p:cNvPr id="4" name="Footer Placeholder 3"/>
          <p:cNvSpPr>
            <a:spLocks noGrp="1"/>
          </p:cNvSpPr>
          <p:nvPr>
            <p:ph type="ftr" sz="quarter" idx="2"/>
          </p:nvPr>
        </p:nvSpPr>
        <p:spPr>
          <a:xfrm>
            <a:off x="4"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42" y="8829675"/>
            <a:ext cx="3038475" cy="466725"/>
          </a:xfrm>
          <a:prstGeom prst="rect">
            <a:avLst/>
          </a:prstGeom>
        </p:spPr>
        <p:txBody>
          <a:bodyPr vert="horz" lIns="91440" tIns="45720" rIns="91440" bIns="45720" rtlCol="0" anchor="b"/>
          <a:lstStyle>
            <a:lvl1pPr algn="r">
              <a:defRPr sz="1200"/>
            </a:lvl1pPr>
          </a:lstStyle>
          <a:p>
            <a:fld id="{431453A2-2616-462A-BB25-0CF0738AA72F}" type="slidenum">
              <a:rPr lang="en-CA" smtClean="0"/>
              <a:t>‹#›</a:t>
            </a:fld>
            <a:endParaRPr lang="en-CA" dirty="0"/>
          </a:p>
        </p:txBody>
      </p:sp>
    </p:spTree>
    <p:extLst>
      <p:ext uri="{BB962C8B-B14F-4D97-AF65-F5344CB8AC3E}">
        <p14:creationId xmlns:p14="http://schemas.microsoft.com/office/powerpoint/2010/main" val="4193924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63" tIns="46581" rIns="93163" bIns="46581" rtlCol="0"/>
          <a:lstStyle>
            <a:lvl1pPr algn="r">
              <a:defRPr sz="1200"/>
            </a:lvl1pPr>
          </a:lstStyle>
          <a:p>
            <a:fld id="{6C86E0B2-42E0-4263-98E2-DDA4466C4FB9}" type="datetimeFigureOut">
              <a:rPr lang="en-US" smtClean="0"/>
              <a:t>11/27/2018</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63" tIns="46581" rIns="93163" bIns="4658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3" tIns="46581" rIns="93163"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3" tIns="46581" rIns="93163"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63" tIns="46581" rIns="93163" bIns="46581" rtlCol="0" anchor="b"/>
          <a:lstStyle>
            <a:lvl1pPr algn="r">
              <a:defRPr sz="1200"/>
            </a:lvl1pPr>
          </a:lstStyle>
          <a:p>
            <a:fld id="{D6E2ACE3-0A4D-41EA-BFDC-FF8046B9C3D3}" type="slidenum">
              <a:rPr lang="en-US" smtClean="0"/>
              <a:t>‹#›</a:t>
            </a:fld>
            <a:endParaRPr lang="en-US" dirty="0"/>
          </a:p>
        </p:txBody>
      </p:sp>
    </p:spTree>
    <p:extLst>
      <p:ext uri="{BB962C8B-B14F-4D97-AF65-F5344CB8AC3E}">
        <p14:creationId xmlns:p14="http://schemas.microsoft.com/office/powerpoint/2010/main" val="3277147112"/>
      </p:ext>
    </p:extLst>
  </p:cSld>
  <p:clrMap bg1="lt1" tx1="dk1" bg2="lt2" tx2="dk2" accent1="accent1" accent2="accent2" accent3="accent3" accent4="accent4" accent5="accent5" accent6="accent6" hlink="hlink" folHlink="folHlink"/>
  <p:hf hdr="0" ftr="0" dt="0"/>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E2ACE3-0A4D-41EA-BFDC-FF8046B9C3D3}" type="slidenum">
              <a:rPr lang="en-US" smtClean="0"/>
              <a:t>1</a:t>
            </a:fld>
            <a:endParaRPr lang="en-US" dirty="0"/>
          </a:p>
        </p:txBody>
      </p:sp>
    </p:spTree>
    <p:extLst>
      <p:ext uri="{BB962C8B-B14F-4D97-AF65-F5344CB8AC3E}">
        <p14:creationId xmlns:p14="http://schemas.microsoft.com/office/powerpoint/2010/main" val="161978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2ACE3-0A4D-41EA-BFDC-FF8046B9C3D3}" type="slidenum">
              <a:rPr lang="en-US" smtClean="0"/>
              <a:t>2</a:t>
            </a:fld>
            <a:endParaRPr lang="en-US" dirty="0"/>
          </a:p>
        </p:txBody>
      </p:sp>
    </p:spTree>
    <p:extLst>
      <p:ext uri="{BB962C8B-B14F-4D97-AF65-F5344CB8AC3E}">
        <p14:creationId xmlns:p14="http://schemas.microsoft.com/office/powerpoint/2010/main" val="287810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3738"/>
            <a:ext cx="6159500" cy="3463925"/>
          </a:xfrm>
        </p:spPr>
      </p:sp>
      <p:sp>
        <p:nvSpPr>
          <p:cNvPr id="3" name="Notes Placeholder 2"/>
          <p:cNvSpPr>
            <a:spLocks noGrp="1"/>
          </p:cNvSpPr>
          <p:nvPr>
            <p:ph type="body" idx="1"/>
          </p:nvPr>
        </p:nvSpPr>
        <p:spPr/>
        <p:txBody>
          <a:bodyPr/>
          <a:lstStyle/>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D6E2ACE3-0A4D-41EA-BFDC-FF8046B9C3D3}" type="slidenum">
              <a:rPr lang="en-US" smtClean="0"/>
              <a:t>3</a:t>
            </a:fld>
            <a:endParaRPr lang="en-US" dirty="0"/>
          </a:p>
        </p:txBody>
      </p:sp>
    </p:spTree>
    <p:extLst>
      <p:ext uri="{BB962C8B-B14F-4D97-AF65-F5344CB8AC3E}">
        <p14:creationId xmlns:p14="http://schemas.microsoft.com/office/powerpoint/2010/main" val="346693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3738"/>
            <a:ext cx="6159500" cy="3463925"/>
          </a:xfrm>
        </p:spPr>
      </p:sp>
      <p:sp>
        <p:nvSpPr>
          <p:cNvPr id="3" name="Notes Placeholder 2"/>
          <p:cNvSpPr>
            <a:spLocks noGrp="1"/>
          </p:cNvSpPr>
          <p:nvPr>
            <p:ph type="body" idx="1"/>
          </p:nvPr>
        </p:nvSpPr>
        <p:spPr/>
        <p:txBody>
          <a:bodyPr/>
          <a:lstStyle/>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D6E2ACE3-0A4D-41EA-BFDC-FF8046B9C3D3}" type="slidenum">
              <a:rPr lang="en-US" smtClean="0"/>
              <a:t>4</a:t>
            </a:fld>
            <a:endParaRPr lang="en-US" dirty="0"/>
          </a:p>
        </p:txBody>
      </p:sp>
    </p:spTree>
    <p:extLst>
      <p:ext uri="{BB962C8B-B14F-4D97-AF65-F5344CB8AC3E}">
        <p14:creationId xmlns:p14="http://schemas.microsoft.com/office/powerpoint/2010/main" val="340633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3738"/>
            <a:ext cx="6159500" cy="3463925"/>
          </a:xfrm>
        </p:spPr>
      </p:sp>
      <p:sp>
        <p:nvSpPr>
          <p:cNvPr id="3" name="Notes Placeholder 2"/>
          <p:cNvSpPr>
            <a:spLocks noGrp="1"/>
          </p:cNvSpPr>
          <p:nvPr>
            <p:ph type="body" idx="1"/>
          </p:nvPr>
        </p:nvSpPr>
        <p:spPr/>
        <p:txBody>
          <a:bodyPr/>
          <a:lstStyle/>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D6E2ACE3-0A4D-41EA-BFDC-FF8046B9C3D3}" type="slidenum">
              <a:rPr lang="en-US" smtClean="0"/>
              <a:t>5</a:t>
            </a:fld>
            <a:endParaRPr lang="en-US" dirty="0"/>
          </a:p>
        </p:txBody>
      </p:sp>
    </p:spTree>
    <p:extLst>
      <p:ext uri="{BB962C8B-B14F-4D97-AF65-F5344CB8AC3E}">
        <p14:creationId xmlns:p14="http://schemas.microsoft.com/office/powerpoint/2010/main" val="13772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03263"/>
            <a:ext cx="6235700" cy="3508375"/>
          </a:xfrm>
        </p:spPr>
      </p:sp>
      <p:sp>
        <p:nvSpPr>
          <p:cNvPr id="3" name="Notes Placeholder 2"/>
          <p:cNvSpPr>
            <a:spLocks noGrp="1"/>
          </p:cNvSpPr>
          <p:nvPr>
            <p:ph type="body" idx="1"/>
          </p:nvPr>
        </p:nvSpPr>
        <p:spPr/>
        <p:txBody>
          <a:bodyPr/>
          <a:lstStyle/>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D6E2ACE3-0A4D-41EA-BFDC-FF8046B9C3D3}" type="slidenum">
              <a:rPr lang="en-US" smtClean="0"/>
              <a:t>6</a:t>
            </a:fld>
            <a:endParaRPr lang="en-US" dirty="0"/>
          </a:p>
        </p:txBody>
      </p:sp>
    </p:spTree>
    <p:extLst>
      <p:ext uri="{BB962C8B-B14F-4D97-AF65-F5344CB8AC3E}">
        <p14:creationId xmlns:p14="http://schemas.microsoft.com/office/powerpoint/2010/main" val="50966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7A29F-5577-43A2-B81E-A53639824498}"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94800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6DB19-1AB3-4C64-A07D-8A2A3E0AF9D2}"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62203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0868" y="1098550"/>
            <a:ext cx="146304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203" y="1098550"/>
            <a:ext cx="43493268"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886F9-0E04-4817-9399-59EEF9DD978D}"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64422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grpSp>
        <p:nvGrpSpPr>
          <p:cNvPr id="5" name="Group 133"/>
          <p:cNvGrpSpPr/>
          <p:nvPr userDrawn="1"/>
        </p:nvGrpSpPr>
        <p:grpSpPr>
          <a:xfrm>
            <a:off x="9028499" y="10606340"/>
            <a:ext cx="6327004" cy="1575330"/>
            <a:chOff x="0" y="0"/>
            <a:chExt cx="6327002" cy="1575328"/>
          </a:xfrm>
        </p:grpSpPr>
        <p:pic>
          <p:nvPicPr>
            <p:cNvPr id="6" name="pasted-image.jpeg"/>
            <p:cNvPicPr>
              <a:picLocks noChangeAspect="1"/>
            </p:cNvPicPr>
            <p:nvPr/>
          </p:nvPicPr>
          <p:blipFill>
            <a:blip r:embed="rId2">
              <a:extLst/>
            </a:blip>
            <a:srcRect t="11378" b="11378"/>
            <a:stretch>
              <a:fillRect/>
            </a:stretch>
          </p:blipFill>
          <p:spPr>
            <a:xfrm>
              <a:off x="0" y="0"/>
              <a:ext cx="3238491" cy="1250767"/>
            </a:xfrm>
            <a:prstGeom prst="rect">
              <a:avLst/>
            </a:prstGeom>
            <a:ln w="3175" cap="flat">
              <a:noFill/>
              <a:miter lim="400000"/>
            </a:ln>
            <a:effectLst/>
          </p:spPr>
        </p:pic>
        <p:pic>
          <p:nvPicPr>
            <p:cNvPr id="7" name="Screen Shot 2016-04-07 at 10.48.39 PM.png"/>
            <p:cNvPicPr>
              <a:picLocks noChangeAspect="1"/>
            </p:cNvPicPr>
            <p:nvPr/>
          </p:nvPicPr>
          <p:blipFill>
            <a:blip r:embed="rId3">
              <a:extLst/>
            </a:blip>
            <a:stretch>
              <a:fillRect/>
            </a:stretch>
          </p:blipFill>
          <p:spPr>
            <a:xfrm>
              <a:off x="3586922" y="491244"/>
              <a:ext cx="2740081" cy="721571"/>
            </a:xfrm>
            <a:prstGeom prst="rect">
              <a:avLst/>
            </a:prstGeom>
            <a:ln w="3175" cap="flat">
              <a:noFill/>
              <a:miter lim="400000"/>
            </a:ln>
            <a:effectLst/>
          </p:spPr>
        </p:pic>
        <p:sp>
          <p:nvSpPr>
            <p:cNvPr id="8" name="Shape 132"/>
            <p:cNvSpPr/>
            <p:nvPr/>
          </p:nvSpPr>
          <p:spPr>
            <a:xfrm>
              <a:off x="3252401" y="128731"/>
              <a:ext cx="1" cy="1446598"/>
            </a:xfrm>
            <a:prstGeom prst="line">
              <a:avLst/>
            </a:prstGeom>
            <a:noFill/>
            <a:ln w="12700" cap="flat">
              <a:solidFill>
                <a:srgbClr val="000000"/>
              </a:solidFill>
              <a:prstDash val="solid"/>
              <a:miter lim="400000"/>
            </a:ln>
            <a:effectLst/>
          </p:spPr>
          <p:txBody>
            <a:bodyPr wrap="square" lIns="40183" tIns="40183" rIns="40183" bIns="40183" numCol="1" anchor="ctr">
              <a:noAutofit/>
            </a:bodyPr>
            <a:lstStyle/>
            <a:p>
              <a:pPr algn="ctr" defTabSz="821531" hangingPunct="0">
                <a:defRPr sz="3200"/>
              </a:pPr>
              <a:endParaRPr sz="3200" kern="0" dirty="0">
                <a:solidFill>
                  <a:srgbClr val="000000"/>
                </a:solidFill>
                <a:sym typeface="Helvetica Light"/>
              </a:endParaRPr>
            </a:p>
          </p:txBody>
        </p:sp>
      </p:grpSp>
      <p:sp>
        <p:nvSpPr>
          <p:cNvPr id="3" name="Text Placeholder 2"/>
          <p:cNvSpPr>
            <a:spLocks noGrp="1"/>
          </p:cNvSpPr>
          <p:nvPr>
            <p:ph type="body" sz="quarter" idx="10"/>
          </p:nvPr>
        </p:nvSpPr>
        <p:spPr>
          <a:xfrm>
            <a:off x="5422900" y="3054350"/>
            <a:ext cx="13730288" cy="6796088"/>
          </a:xfrm>
        </p:spPr>
        <p:txBody>
          <a:bodyPr vert="horz">
            <a:normAutofit/>
          </a:bodyPr>
          <a:lstStyle>
            <a:lvl1pPr algn="ctr">
              <a:defRPr sz="2500">
                <a:latin typeface="Verdana"/>
                <a:cs typeface="Verdana"/>
              </a:defRPr>
            </a:lvl1pPr>
            <a:lvl2pPr algn="ctr">
              <a:defRPr sz="2500">
                <a:latin typeface="Verdana"/>
                <a:cs typeface="Verdana"/>
              </a:defRPr>
            </a:lvl2pPr>
            <a:lvl3pPr algn="ctr">
              <a:defRPr sz="2500">
                <a:latin typeface="Verdana"/>
                <a:cs typeface="Verdana"/>
              </a:defRPr>
            </a:lvl3pPr>
            <a:lvl4pPr algn="ctr">
              <a:defRPr sz="2500">
                <a:latin typeface="Verdana"/>
                <a:cs typeface="Verdana"/>
              </a:defRPr>
            </a:lvl4pPr>
            <a:lvl5pPr algn="ctr">
              <a:defRPr sz="2500">
                <a:latin typeface="Verdana"/>
                <a:cs typeface="Verdana"/>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4175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219201" y="12712701"/>
            <a:ext cx="5689600" cy="730250"/>
          </a:xfrm>
          <a:prstGeom prst="rect">
            <a:avLst/>
          </a:prstGeom>
        </p:spPr>
        <p:txBody>
          <a:bodyPr/>
          <a:lstStyle/>
          <a:p>
            <a:pPr algn="ctr" defTabSz="821531" hangingPunct="0"/>
            <a:fld id="{65F4C226-2093-4F23-BBF0-8844A8880D8B}" type="datetime1">
              <a:rPr lang="en-US" sz="5000" kern="0" smtClean="0">
                <a:solidFill>
                  <a:srgbClr val="000000"/>
                </a:solidFill>
                <a:sym typeface="Helvetica Light"/>
              </a:rPr>
              <a:t>11/27/2018</a:t>
            </a:fld>
            <a:endParaRPr lang="en-CA" sz="5000" kern="0" dirty="0">
              <a:solidFill>
                <a:srgbClr val="000000"/>
              </a:solidFill>
              <a:sym typeface="Helvetica Light"/>
            </a:endParaRPr>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pPr algn="ctr" defTabSz="821531" hangingPunct="0"/>
            <a:endParaRPr lang="en-CA" sz="5000" kern="0" dirty="0">
              <a:solidFill>
                <a:srgbClr val="000000"/>
              </a:solidFill>
              <a:sym typeface="Helvetica Light"/>
            </a:endParaRPr>
          </a:p>
        </p:txBody>
      </p:sp>
      <p:sp>
        <p:nvSpPr>
          <p:cNvPr id="6" name="Slide Number Placeholder 5"/>
          <p:cNvSpPr>
            <a:spLocks noGrp="1"/>
          </p:cNvSpPr>
          <p:nvPr>
            <p:ph type="sldNum" sz="quarter" idx="12"/>
          </p:nvPr>
        </p:nvSpPr>
        <p:spPr>
          <a:xfrm>
            <a:off x="11958081" y="10318815"/>
            <a:ext cx="457857" cy="450483"/>
          </a:xfrm>
        </p:spPr>
        <p:txBody>
          <a:bodyPr/>
          <a:lstStyle/>
          <a:p>
            <a:fld id="{B344C812-133E-4974-AA01-6426EAE73F84}" type="slidenum">
              <a:rPr lang="en-CA" smtClean="0"/>
              <a:pPr/>
              <a:t>‹#›</a:t>
            </a:fld>
            <a:endParaRPr lang="en-CA" dirty="0"/>
          </a:p>
        </p:txBody>
      </p:sp>
    </p:spTree>
    <p:extLst>
      <p:ext uri="{BB962C8B-B14F-4D97-AF65-F5344CB8AC3E}">
        <p14:creationId xmlns:p14="http://schemas.microsoft.com/office/powerpoint/2010/main" val="460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21100-CA07-4413-830E-8B0F92F99A01}"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229365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169" y="5813427"/>
            <a:ext cx="20726400"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DC8F2-8E5A-4B3D-90A6-2764D69715F9}"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23634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1"/>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5200" y="3200401"/>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EDA2F5-4193-4638-B6F1-16C2EB10D279}"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72303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6738" y="3070226"/>
            <a:ext cx="10778065"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6738" y="4349750"/>
            <a:ext cx="1077806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66484-DA0A-4201-83A6-E89897E921A9}" type="datetime1">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155058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A4887-38E6-4D06-9A92-B61A54F410D7}" type="datetime1">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69789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BBBD3-6C30-4141-A48B-8694003F0ECF}" type="datetime1">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44550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3" y="546100"/>
            <a:ext cx="8022168"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3468" y="54610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3" y="2870201"/>
            <a:ext cx="8022168"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DB5C3-1001-4F72-9CDB-20D7C889295A}"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7486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dirty="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6A57B-CCB9-4763-A4F6-0D9CFEC061D3}"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9E992D-03F4-41F0-B19F-EADB6ADF0BC8}" type="slidenum">
              <a:rPr lang="en-US" smtClean="0"/>
              <a:t>‹#›</a:t>
            </a:fld>
            <a:endParaRPr lang="en-US" dirty="0"/>
          </a:p>
        </p:txBody>
      </p:sp>
    </p:spTree>
    <p:extLst>
      <p:ext uri="{BB962C8B-B14F-4D97-AF65-F5344CB8AC3E}">
        <p14:creationId xmlns:p14="http://schemas.microsoft.com/office/powerpoint/2010/main" val="36976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728" tIns="108864" rIns="217728" bIns="108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1"/>
            <a:ext cx="21945600" cy="9051926"/>
          </a:xfrm>
          <a:prstGeom prst="rect">
            <a:avLst/>
          </a:prstGeom>
        </p:spPr>
        <p:txBody>
          <a:bodyPr vert="horz" lIns="217728" tIns="108864" rIns="217728" bIns="108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1" y="12712701"/>
            <a:ext cx="5689600"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fld id="{69EF3542-6CC2-4E36-8DA2-742CA75183FF}" type="datetime1">
              <a:rPr lang="en-US" smtClean="0"/>
              <a:t>11/27/2018</a:t>
            </a:fld>
            <a:endParaRPr lang="en-US" dirty="0"/>
          </a:p>
        </p:txBody>
      </p:sp>
      <p:sp>
        <p:nvSpPr>
          <p:cNvPr id="5" name="Footer Placeholder 4"/>
          <p:cNvSpPr>
            <a:spLocks noGrp="1"/>
          </p:cNvSpPr>
          <p:nvPr>
            <p:ph type="ftr" sz="quarter" idx="3"/>
          </p:nvPr>
        </p:nvSpPr>
        <p:spPr>
          <a:xfrm>
            <a:off x="8331200" y="12712701"/>
            <a:ext cx="7721600"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0" y="12712701"/>
            <a:ext cx="5689600" cy="730250"/>
          </a:xfrm>
          <a:prstGeom prst="rect">
            <a:avLst/>
          </a:prstGeom>
        </p:spPr>
        <p:txBody>
          <a:bodyPr vert="horz" lIns="217728" tIns="108864" rIns="217728" bIns="108864" rtlCol="0" anchor="ctr"/>
          <a:lstStyle>
            <a:lvl1pPr algn="r">
              <a:defRPr sz="2900">
                <a:solidFill>
                  <a:schemeClr val="tx1">
                    <a:tint val="75000"/>
                  </a:schemeClr>
                </a:solidFill>
              </a:defRPr>
            </a:lvl1pPr>
          </a:lstStyle>
          <a:p>
            <a:fld id="{A49E992D-03F4-41F0-B19F-EADB6ADF0BC8}" type="slidenum">
              <a:rPr lang="en-US" smtClean="0"/>
              <a:t>‹#›</a:t>
            </a:fld>
            <a:endParaRPr lang="en-US" dirty="0"/>
          </a:p>
        </p:txBody>
      </p:sp>
    </p:spTree>
    <p:extLst>
      <p:ext uri="{BB962C8B-B14F-4D97-AF65-F5344CB8AC3E}">
        <p14:creationId xmlns:p14="http://schemas.microsoft.com/office/powerpoint/2010/main" val="178460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2177278"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053090" y="4296298"/>
            <a:ext cx="8277823" cy="2611935"/>
          </a:xfrm>
          <a:prstGeom prst="rect">
            <a:avLst/>
          </a:prstGeom>
          <a:ln w="3175">
            <a:miter lim="400000"/>
          </a:ln>
          <a:extLst>
            <a:ext uri="{C572A759-6A51-4108-AA02-DFA0A04FC94B}">
              <ma14:wrappingTextBoxFlag xmlns="" xmlns:ma14="http://schemas.microsoft.com/office/mac/drawingml/2011/main" val="1"/>
            </a:ext>
          </a:extLst>
        </p:spPr>
        <p:txBody>
          <a:bodyPr lIns="40183" tIns="40183" rIns="40183" bIns="40183" anchor="b">
            <a:normAutofit/>
          </a:bodyPr>
          <a:lstStyle/>
          <a:p>
            <a:r>
              <a:t>Title Text</a:t>
            </a:r>
          </a:p>
        </p:txBody>
      </p:sp>
      <p:sp>
        <p:nvSpPr>
          <p:cNvPr id="3" name="Shape 3"/>
          <p:cNvSpPr>
            <a:spLocks noGrp="1"/>
          </p:cNvSpPr>
          <p:nvPr>
            <p:ph type="body" idx="1"/>
          </p:nvPr>
        </p:nvSpPr>
        <p:spPr>
          <a:xfrm>
            <a:off x="8053090" y="6978550"/>
            <a:ext cx="8277823" cy="894086"/>
          </a:xfrm>
          <a:prstGeom prst="rect">
            <a:avLst/>
          </a:prstGeom>
          <a:ln w="3175">
            <a:miter lim="400000"/>
          </a:ln>
          <a:extLst>
            <a:ext uri="{C572A759-6A51-4108-AA02-DFA0A04FC94B}">
              <ma14:wrappingTextBoxFlag xmlns="" xmlns:ma14="http://schemas.microsoft.com/office/mac/drawingml/2011/main" val="1"/>
            </a:ext>
          </a:extLst>
        </p:spPr>
        <p:txBody>
          <a:bodyPr lIns="40183" tIns="40183" rIns="40183" bIns="40183">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8052" y="10318814"/>
            <a:ext cx="457856" cy="450483"/>
          </a:xfrm>
          <a:prstGeom prst="rect">
            <a:avLst/>
          </a:prstGeom>
          <a:ln w="3175">
            <a:miter lim="400000"/>
          </a:ln>
        </p:spPr>
        <p:txBody>
          <a:bodyPr wrap="none" lIns="40183" tIns="40183" rIns="40183" bIns="40183">
            <a:spAutoFit/>
          </a:bodyPr>
          <a:lstStyle>
            <a:lvl1pPr>
              <a:defRPr sz="2400"/>
            </a:lvl1pPr>
          </a:lstStyle>
          <a:p>
            <a:pPr algn="ctr" defTabSz="821531" hangingPunct="0"/>
            <a:fld id="{86CB4B4D-7CA3-9044-876B-883B54F8677D}" type="slidenum">
              <a:rPr lang="en-CA" kern="0" smtClean="0">
                <a:solidFill>
                  <a:srgbClr val="000000"/>
                </a:solidFill>
                <a:sym typeface="Helvetica Light"/>
              </a:rPr>
              <a:pPr algn="ctr" defTabSz="821531" hangingPunct="0"/>
              <a:t>‹#›</a:t>
            </a:fld>
            <a:endParaRPr lang="en-CA" kern="0" dirty="0">
              <a:solidFill>
                <a:srgbClr val="000000"/>
              </a:solidFill>
              <a:sym typeface="Helvetica Light"/>
            </a:endParaRPr>
          </a:p>
        </p:txBody>
      </p:sp>
    </p:spTree>
    <p:extLst>
      <p:ext uri="{BB962C8B-B14F-4D97-AF65-F5344CB8AC3E}">
        <p14:creationId xmlns:p14="http://schemas.microsoft.com/office/powerpoint/2010/main" val="28705263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marL="0" marR="0" indent="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000"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2" name="Shape 122"/>
          <p:cNvSpPr/>
          <p:nvPr/>
        </p:nvSpPr>
        <p:spPr>
          <a:xfrm>
            <a:off x="0" y="9982200"/>
            <a:ext cx="24418655" cy="3354371"/>
          </a:xfrm>
          <a:prstGeom prst="rect">
            <a:avLst/>
          </a:prstGeom>
          <a:solidFill>
            <a:schemeClr val="bg1">
              <a:alpha val="75000"/>
            </a:schemeClr>
          </a:solidFill>
          <a:ln w="3175">
            <a:miter lim="400000"/>
          </a:ln>
        </p:spPr>
        <p:txBody>
          <a:bodyPr lIns="40183" tIns="40183" rIns="40183" bIns="40183" anchor="ctr"/>
          <a:lstStyle/>
          <a:p>
            <a:pPr algn="ctr">
              <a:defRPr sz="3200">
                <a:solidFill>
                  <a:srgbClr val="FFFFFF"/>
                </a:solidFill>
              </a:defRPr>
            </a:pPr>
            <a:endParaRPr sz="3200" dirty="0"/>
          </a:p>
        </p:txBody>
      </p:sp>
      <p:sp>
        <p:nvSpPr>
          <p:cNvPr id="125" name="Shape 125"/>
          <p:cNvSpPr/>
          <p:nvPr/>
        </p:nvSpPr>
        <p:spPr>
          <a:xfrm>
            <a:off x="838200" y="9777545"/>
            <a:ext cx="22021800" cy="3559026"/>
          </a:xfrm>
          <a:prstGeom prst="rect">
            <a:avLst/>
          </a:prstGeom>
          <a:ln w="3175">
            <a:miter lim="400000"/>
          </a:ln>
          <a:extLst>
            <a:ext uri="{C572A759-6A51-4108-AA02-DFA0A04FC94B}">
              <ma14:wrappingTextBoxFlag xmlns:ma14="http://schemas.microsoft.com/office/mac/drawingml/2011/main" xmlns="" val="1"/>
            </a:ext>
          </a:extLst>
        </p:spPr>
        <p:txBody>
          <a:bodyPr wrap="square" lIns="40183" tIns="40183" rIns="40183" bIns="40183" anchor="ctr">
            <a:spAutoFit/>
          </a:bodyPr>
          <a:lstStyle>
            <a:lvl1pPr>
              <a:defRPr sz="10000" b="1">
                <a:solidFill>
                  <a:srgbClr val="FFFFFF"/>
                </a:solidFill>
                <a:latin typeface="Verdana"/>
                <a:ea typeface="Verdana"/>
                <a:cs typeface="Verdana"/>
                <a:sym typeface="Verdana"/>
              </a:defRPr>
            </a:lvl1pPr>
          </a:lstStyle>
          <a:p>
            <a:pPr algn="ctr"/>
            <a:r>
              <a:rPr lang="en-CA" sz="8000" dirty="0" smtClean="0">
                <a:solidFill>
                  <a:srgbClr val="253D98"/>
                </a:solidFill>
              </a:rPr>
              <a:t>Fourth Quarter 2018 </a:t>
            </a:r>
          </a:p>
          <a:p>
            <a:pPr algn="ctr"/>
            <a:r>
              <a:rPr lang="en-CA" sz="8000" dirty="0" smtClean="0">
                <a:solidFill>
                  <a:srgbClr val="253D98"/>
                </a:solidFill>
              </a:rPr>
              <a:t>Financial Results Conference Call</a:t>
            </a:r>
            <a:endParaRPr lang="en-CA" sz="8000" dirty="0">
              <a:solidFill>
                <a:srgbClr val="253D98"/>
              </a:solidFill>
            </a:endParaRPr>
          </a:p>
          <a:p>
            <a:pPr algn="ctr"/>
            <a:r>
              <a:rPr lang="en-CA" sz="6600" dirty="0" smtClean="0">
                <a:solidFill>
                  <a:srgbClr val="253D98"/>
                </a:solidFill>
              </a:rPr>
              <a:t>November 28</a:t>
            </a:r>
            <a:r>
              <a:rPr lang="en-CA" sz="6600" baseline="30000" dirty="0" smtClean="0">
                <a:solidFill>
                  <a:srgbClr val="253D98"/>
                </a:solidFill>
              </a:rPr>
              <a:t>th</a:t>
            </a:r>
            <a:r>
              <a:rPr lang="en-CA" sz="6600" dirty="0" smtClean="0">
                <a:solidFill>
                  <a:srgbClr val="253D98"/>
                </a:solidFill>
              </a:rPr>
              <a:t>, 2018</a:t>
            </a:r>
            <a:endParaRPr lang="en-CA" sz="4800" dirty="0">
              <a:solidFill>
                <a:srgbClr val="253D98"/>
              </a:solidFill>
            </a:endParaRPr>
          </a:p>
        </p:txBody>
      </p:sp>
      <p:sp>
        <p:nvSpPr>
          <p:cNvPr id="126" name="Shape 126"/>
          <p:cNvSpPr/>
          <p:nvPr/>
        </p:nvSpPr>
        <p:spPr>
          <a:xfrm>
            <a:off x="8303065" y="11318206"/>
            <a:ext cx="81215" cy="542816"/>
          </a:xfrm>
          <a:prstGeom prst="rect">
            <a:avLst/>
          </a:prstGeom>
          <a:ln w="3175">
            <a:miter lim="400000"/>
          </a:ln>
          <a:extLst>
            <a:ext uri="{C572A759-6A51-4108-AA02-DFA0A04FC94B}">
              <ma14:wrappingTextBoxFlag xmlns:ma14="http://schemas.microsoft.com/office/mac/drawingml/2011/main" xmlns="" val="1"/>
            </a:ext>
          </a:extLst>
        </p:spPr>
        <p:txBody>
          <a:bodyPr wrap="none" lIns="40183" tIns="40183" rIns="40183" bIns="40183" anchor="ctr">
            <a:spAutoFit/>
          </a:bodyPr>
          <a:lstStyle>
            <a:lvl1pPr>
              <a:defRPr sz="3000">
                <a:solidFill>
                  <a:srgbClr val="FFFFFF"/>
                </a:solidFill>
                <a:latin typeface="Verdana"/>
                <a:ea typeface="Verdana"/>
                <a:cs typeface="Verdana"/>
                <a:sym typeface="Verdana"/>
              </a:defRPr>
            </a:lvl1pPr>
          </a:lstStyle>
          <a:p>
            <a:endParaRPr dirty="0"/>
          </a:p>
        </p:txBody>
      </p:sp>
      <p:sp>
        <p:nvSpPr>
          <p:cNvPr id="127" name="Shape 127"/>
          <p:cNvSpPr/>
          <p:nvPr/>
        </p:nvSpPr>
        <p:spPr>
          <a:xfrm>
            <a:off x="10401833" y="11318206"/>
            <a:ext cx="81215" cy="542816"/>
          </a:xfrm>
          <a:prstGeom prst="rect">
            <a:avLst/>
          </a:prstGeom>
          <a:ln w="3175">
            <a:miter lim="400000"/>
          </a:ln>
          <a:extLst>
            <a:ext uri="{C572A759-6A51-4108-AA02-DFA0A04FC94B}">
              <ma14:wrappingTextBoxFlag xmlns:ma14="http://schemas.microsoft.com/office/mac/drawingml/2011/main" xmlns="" val="1"/>
            </a:ext>
          </a:extLst>
        </p:spPr>
        <p:txBody>
          <a:bodyPr wrap="none" lIns="40183" tIns="40183" rIns="40183" bIns="40183" anchor="ctr">
            <a:spAutoFit/>
          </a:bodyPr>
          <a:lstStyle>
            <a:lvl1pPr>
              <a:defRPr sz="3000">
                <a:solidFill>
                  <a:srgbClr val="FFFFFF"/>
                </a:solidFill>
                <a:latin typeface="Verdana"/>
                <a:ea typeface="Verdana"/>
                <a:cs typeface="Verdana"/>
                <a:sym typeface="Verdana"/>
              </a:defRPr>
            </a:lvl1pPr>
          </a:lstStyle>
          <a:p>
            <a:endParaRPr dirty="0"/>
          </a:p>
        </p:txBody>
      </p:sp>
      <p:sp>
        <p:nvSpPr>
          <p:cNvPr id="2" name="Slide Number Placeholder 1"/>
          <p:cNvSpPr>
            <a:spLocks noGrp="1"/>
          </p:cNvSpPr>
          <p:nvPr>
            <p:ph type="sldNum" sz="quarter" idx="12"/>
          </p:nvPr>
        </p:nvSpPr>
        <p:spPr/>
        <p:txBody>
          <a:bodyPr/>
          <a:lstStyle/>
          <a:p>
            <a:fld id="{A49E992D-03F4-41F0-B19F-EADB6ADF0BC8}" type="slidenum">
              <a:rPr lang="en-US" smtClean="0"/>
              <a:t>1</a:t>
            </a:fld>
            <a:endParaRPr lang="en-US" dirty="0"/>
          </a:p>
        </p:txBody>
      </p:sp>
    </p:spTree>
    <p:extLst>
      <p:ext uri="{BB962C8B-B14F-4D97-AF65-F5344CB8AC3E}">
        <p14:creationId xmlns:p14="http://schemas.microsoft.com/office/powerpoint/2010/main" val="14989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5"/>
          <p:cNvSpPr/>
          <p:nvPr/>
        </p:nvSpPr>
        <p:spPr>
          <a:xfrm>
            <a:off x="1144086" y="11251377"/>
            <a:ext cx="4790773" cy="1235313"/>
          </a:xfrm>
          <a:prstGeom prst="rect">
            <a:avLst/>
          </a:prstGeom>
          <a:ln w="3175">
            <a:miter lim="400000"/>
          </a:ln>
          <a:extLst>
            <a:ext uri="{C572A759-6A51-4108-AA02-DFA0A04FC94B}">
              <ma14:wrappingTextBoxFlag xmlns="" xmlns:ma14="http://schemas.microsoft.com/office/mac/drawingml/2011/main" val="1"/>
            </a:ext>
          </a:extLst>
        </p:spPr>
        <p:txBody>
          <a:bodyPr wrap="none" lIns="40183" tIns="40183" rIns="40183" bIns="40183" anchor="ctr">
            <a:spAutoFit/>
          </a:bodyPr>
          <a:lstStyle>
            <a:lvl1pPr algn="r">
              <a:defRPr sz="9300" b="1">
                <a:solidFill>
                  <a:srgbClr val="53585F"/>
                </a:solidFill>
                <a:latin typeface="Verdana"/>
                <a:ea typeface="Verdana"/>
                <a:cs typeface="Verdana"/>
                <a:sym typeface="Verdana"/>
              </a:defRPr>
            </a:lvl1pPr>
          </a:lstStyle>
          <a:p>
            <a:r>
              <a:rPr lang="en-US" sz="7500" dirty="0" smtClean="0"/>
              <a:t>Advisory</a:t>
            </a:r>
            <a:endParaRPr sz="7500" dirty="0"/>
          </a:p>
        </p:txBody>
      </p:sp>
      <p:sp>
        <p:nvSpPr>
          <p:cNvPr id="6" name="Rectangle 3"/>
          <p:cNvSpPr txBox="1">
            <a:spLocks noChangeArrowheads="1"/>
          </p:cNvSpPr>
          <p:nvPr/>
        </p:nvSpPr>
        <p:spPr bwMode="auto">
          <a:xfrm>
            <a:off x="1136652" y="1600203"/>
            <a:ext cx="21875749" cy="8991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2058" tIns="41029" rIns="82058" bIns="41029" rtlCol="0">
            <a:normAutofit lnSpcReduction="10000"/>
          </a:bodyPr>
          <a:lstStyle>
            <a:lvl1pPr marL="816479" indent="-816479" algn="l" defTabSz="2177278"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a:lstStyle>
          <a:p>
            <a:pPr marL="0" indent="0" algn="just">
              <a:buNone/>
            </a:pPr>
            <a:r>
              <a:rPr lang="en-US" altLang="en-US" sz="4000" dirty="0">
                <a:latin typeface="Arial" panose="020B0604020202020204" pitchFamily="34" charset="0"/>
                <a:ea typeface="Verdana" panose="020B0604030504040204" pitchFamily="34" charset="0"/>
                <a:cs typeface="Arial" panose="020B0604020202020204" pitchFamily="34" charset="0"/>
              </a:rPr>
              <a:t>The Bank occasionally makes forward-looking statements about its objectives, operations and targeted financial results. These statements may be written or verbal and may be included in such things as press releases, corporate presentations, annual reports and other disclosure documents and communications. By their very nature, forward-looking statements involve inherent risks and uncertainties, both general and specific, and risks exist that predictions, forecasts, projections and other forward-looking statements will not be achieved.  A number of important factors could cause actual results to differ materially from the plans, objectives, expectations, estimates and intentions expressed in such forward-looking statements. These factors include, but are not limited to, the strength of the Canadian economy in general, and the strength of local economies within Canada, in which we conduct operations; the effect of changes in interest rates; the effects of competition in the markets in which we operate; capital market fluctuations; and the impact of changes in laws and regulations. When relying on forward-looking statements to make decisions, investors and others should carefully consider these factors and other uncertainties or potential events.  The Bank makes no undertaking to update any forward-looking statement that is made from time to time by the Bank. </a:t>
            </a:r>
          </a:p>
        </p:txBody>
      </p:sp>
      <p:pic>
        <p:nvPicPr>
          <p:cNvPr id="7" name="Screen Shot 2016-04-07 at 10.48.39 PM.png"/>
          <p:cNvPicPr>
            <a:picLocks noChangeAspect="1"/>
          </p:cNvPicPr>
          <p:nvPr/>
        </p:nvPicPr>
        <p:blipFill>
          <a:blip r:embed="rId3">
            <a:extLst/>
          </a:blip>
          <a:stretch>
            <a:fillRect/>
          </a:stretch>
        </p:blipFill>
        <p:spPr>
          <a:xfrm>
            <a:off x="21488400" y="12784412"/>
            <a:ext cx="1905000" cy="501596"/>
          </a:xfrm>
          <a:prstGeom prst="rect">
            <a:avLst/>
          </a:prstGeom>
          <a:ln w="3175" cap="flat">
            <a:noFill/>
            <a:miter lim="400000"/>
          </a:ln>
          <a:effectLst/>
        </p:spPr>
      </p:pic>
      <p:sp>
        <p:nvSpPr>
          <p:cNvPr id="8" name="Shape 164"/>
          <p:cNvSpPr/>
          <p:nvPr/>
        </p:nvSpPr>
        <p:spPr>
          <a:xfrm>
            <a:off x="-344362" y="12486690"/>
            <a:ext cx="25072724" cy="1"/>
          </a:xfrm>
          <a:prstGeom prst="line">
            <a:avLst/>
          </a:prstGeom>
          <a:ln w="63500">
            <a:solidFill>
              <a:srgbClr val="003CB4"/>
            </a:solidFill>
            <a:miter lim="400000"/>
          </a:ln>
        </p:spPr>
        <p:txBody>
          <a:bodyPr lIns="40183" tIns="40183" rIns="40183" bIns="40183" anchor="ctr"/>
          <a:lstStyle/>
          <a:p>
            <a:pPr>
              <a:defRPr sz="3200"/>
            </a:pPr>
            <a:endParaRPr sz="32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2725400"/>
            <a:ext cx="2286000" cy="613692"/>
          </a:xfrm>
          <a:prstGeom prst="rect">
            <a:avLst/>
          </a:prstGeom>
        </p:spPr>
      </p:pic>
      <p:sp>
        <p:nvSpPr>
          <p:cNvPr id="2" name="Slide Number Placeholder 1"/>
          <p:cNvSpPr>
            <a:spLocks noGrp="1"/>
          </p:cNvSpPr>
          <p:nvPr>
            <p:ph type="sldNum" sz="quarter" idx="12"/>
          </p:nvPr>
        </p:nvSpPr>
        <p:spPr>
          <a:xfrm>
            <a:off x="18465800" y="12712701"/>
            <a:ext cx="5689600" cy="730250"/>
          </a:xfrm>
        </p:spPr>
        <p:txBody>
          <a:bodyPr/>
          <a:lstStyle/>
          <a:p>
            <a:fld id="{A49E992D-03F4-41F0-B19F-EADB6ADF0BC8}" type="slidenum">
              <a:rPr lang="en-US" sz="2000" smtClean="0"/>
              <a:t>2</a:t>
            </a:fld>
            <a:endParaRPr lang="en-US" sz="2000" dirty="0"/>
          </a:p>
        </p:txBody>
      </p:sp>
    </p:spTree>
    <p:extLst>
      <p:ext uri="{BB962C8B-B14F-4D97-AF65-F5344CB8AC3E}">
        <p14:creationId xmlns:p14="http://schemas.microsoft.com/office/powerpoint/2010/main" val="149396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64"/>
          <p:cNvSpPr/>
          <p:nvPr/>
        </p:nvSpPr>
        <p:spPr>
          <a:xfrm>
            <a:off x="-342730" y="12485959"/>
            <a:ext cx="25069460" cy="1"/>
          </a:xfrm>
          <a:prstGeom prst="line">
            <a:avLst/>
          </a:prstGeom>
          <a:ln w="63500">
            <a:solidFill>
              <a:srgbClr val="003CB4"/>
            </a:solidFill>
            <a:miter lim="400000"/>
          </a:ln>
        </p:spPr>
        <p:txBody>
          <a:bodyPr lIns="40178" tIns="40178" rIns="40178" bIns="40178" anchor="ctr"/>
          <a:lstStyle/>
          <a:p>
            <a:pPr>
              <a:defRPr sz="3200"/>
            </a:pPr>
            <a:endParaRPr sz="3200" dirty="0"/>
          </a:p>
        </p:txBody>
      </p:sp>
      <p:pic>
        <p:nvPicPr>
          <p:cNvPr id="10" name="Screen Shot 2016-04-07 at 10.48.39 PM.png"/>
          <p:cNvPicPr>
            <a:picLocks noChangeAspect="1"/>
          </p:cNvPicPr>
          <p:nvPr/>
        </p:nvPicPr>
        <p:blipFill>
          <a:blip r:embed="rId3">
            <a:extLst/>
          </a:blip>
          <a:stretch>
            <a:fillRect/>
          </a:stretch>
        </p:blipFill>
        <p:spPr>
          <a:xfrm>
            <a:off x="21030049" y="12818999"/>
            <a:ext cx="1904752" cy="501531"/>
          </a:xfrm>
          <a:prstGeom prst="rect">
            <a:avLst/>
          </a:prstGeom>
          <a:ln w="3175" cap="flat">
            <a:noFill/>
            <a:miter lim="400000"/>
          </a:ln>
          <a:effectLst/>
        </p:spPr>
      </p:pic>
      <p:sp>
        <p:nvSpPr>
          <p:cNvPr id="15" name="Slide Number Placeholder 1"/>
          <p:cNvSpPr txBox="1">
            <a:spLocks/>
          </p:cNvSpPr>
          <p:nvPr/>
        </p:nvSpPr>
        <p:spPr>
          <a:xfrm>
            <a:off x="18668157" y="12861155"/>
            <a:ext cx="5257115" cy="730155"/>
          </a:xfrm>
          <a:prstGeom prst="rect">
            <a:avLst/>
          </a:prstGeom>
        </p:spPr>
        <p:txBody>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algn="r"/>
            <a:fld id="{A49E992D-03F4-41F0-B19F-EADB6ADF0BC8}" type="slidenum">
              <a:rPr lang="en-US" sz="1800">
                <a:solidFill>
                  <a:prstClr val="black">
                    <a:tint val="75000"/>
                  </a:prstClr>
                </a:solidFill>
              </a:rPr>
              <a:pPr algn="r"/>
              <a:t>3</a:t>
            </a:fld>
            <a:endParaRPr lang="en-US" sz="18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6289" y="12953206"/>
            <a:ext cx="1523802" cy="409075"/>
          </a:xfrm>
          <a:prstGeom prst="rect">
            <a:avLst/>
          </a:prstGeom>
        </p:spPr>
      </p:pic>
      <p:sp>
        <p:nvSpPr>
          <p:cNvPr id="13" name="Shape 255"/>
          <p:cNvSpPr/>
          <p:nvPr/>
        </p:nvSpPr>
        <p:spPr>
          <a:xfrm>
            <a:off x="2133600" y="11326556"/>
            <a:ext cx="13944600" cy="1096803"/>
          </a:xfrm>
          <a:prstGeom prst="rect">
            <a:avLst/>
          </a:prstGeom>
          <a:ln w="3175">
            <a:miter lim="400000"/>
          </a:ln>
          <a:extLst>
            <a:ext uri="{C572A759-6A51-4108-AA02-DFA0A04FC94B}">
              <ma14:wrappingTextBoxFlag xmlns="" xmlns:ma14="http://schemas.microsoft.com/office/mac/drawingml/2011/main" val="1"/>
            </a:ext>
          </a:extLst>
        </p:spPr>
        <p:txBody>
          <a:bodyPr wrap="square" lIns="40178" tIns="40178" rIns="40178" bIns="40178" anchor="ctr">
            <a:spAutoFit/>
          </a:bodyPr>
          <a:lstStyle>
            <a:lvl1pPr algn="l">
              <a:defRPr sz="6000" b="1">
                <a:solidFill>
                  <a:srgbClr val="53585F"/>
                </a:solidFill>
                <a:latin typeface="Verdana"/>
                <a:ea typeface="Verdana"/>
                <a:cs typeface="Verdana"/>
                <a:sym typeface="Verdana"/>
              </a:defRPr>
            </a:lvl1pPr>
          </a:lstStyle>
          <a:p>
            <a:r>
              <a:rPr lang="en-US" sz="6600" dirty="0" smtClean="0">
                <a:solidFill>
                  <a:schemeClr val="tx1">
                    <a:lumMod val="65000"/>
                    <a:lumOff val="35000"/>
                  </a:schemeClr>
                </a:solidFill>
              </a:rPr>
              <a:t>Fourth Quarter 2018 Results</a:t>
            </a:r>
            <a:endParaRPr sz="6600" dirty="0">
              <a:solidFill>
                <a:schemeClr val="tx1">
                  <a:lumMod val="65000"/>
                  <a:lumOff val="35000"/>
                </a:schemeClr>
              </a:solidFill>
            </a:endParaRPr>
          </a:p>
        </p:txBody>
      </p:sp>
      <p:sp>
        <p:nvSpPr>
          <p:cNvPr id="27" name="Rounded Rectangle 26"/>
          <p:cNvSpPr/>
          <p:nvPr/>
        </p:nvSpPr>
        <p:spPr>
          <a:xfrm>
            <a:off x="18520977" y="3087189"/>
            <a:ext cx="5378169" cy="5656456"/>
          </a:xfrm>
          <a:prstGeom prst="roundRect">
            <a:avLst/>
          </a:prstGeom>
          <a:solidFill>
            <a:srgbClr val="4777C5"/>
          </a:solidFill>
          <a:ln w="50800" cap="flat">
            <a:solidFill>
              <a:schemeClr val="accent1">
                <a:lumMod val="75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Rounded Rectangle 28"/>
          <p:cNvSpPr/>
          <p:nvPr/>
        </p:nvSpPr>
        <p:spPr>
          <a:xfrm>
            <a:off x="6475897" y="3087189"/>
            <a:ext cx="5378169" cy="5656456"/>
          </a:xfrm>
          <a:prstGeom prst="roundRect">
            <a:avLst/>
          </a:prstGeom>
          <a:solidFill>
            <a:srgbClr val="4777C5"/>
          </a:solidFill>
          <a:ln w="50800" cap="flat" cmpd="sng">
            <a:solidFill>
              <a:schemeClr val="accent1">
                <a:lumMod val="75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Rounded Rectangle 29"/>
          <p:cNvSpPr/>
          <p:nvPr/>
        </p:nvSpPr>
        <p:spPr>
          <a:xfrm>
            <a:off x="533400" y="3087189"/>
            <a:ext cx="5378169" cy="5656456"/>
          </a:xfrm>
          <a:prstGeom prst="roundRect">
            <a:avLst/>
          </a:prstGeom>
          <a:solidFill>
            <a:schemeClr val="accent1">
              <a:lumMod val="75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1" name="Rounded Rectangle 30"/>
          <p:cNvSpPr/>
          <p:nvPr/>
        </p:nvSpPr>
        <p:spPr>
          <a:xfrm>
            <a:off x="12496260" y="3087189"/>
            <a:ext cx="5378169" cy="5656456"/>
          </a:xfrm>
          <a:prstGeom prst="roundRect">
            <a:avLst/>
          </a:prstGeom>
          <a:solidFill>
            <a:schemeClr val="accent1">
              <a:lumMod val="75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TextBox 31"/>
          <p:cNvSpPr txBox="1"/>
          <p:nvPr/>
        </p:nvSpPr>
        <p:spPr>
          <a:xfrm flipH="1">
            <a:off x="1126984"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chemeClr val="bg1"/>
                </a:solidFill>
                <a:effectLst/>
                <a:uFillTx/>
                <a:sym typeface="Helvetica Light"/>
              </a:rPr>
              <a:t>Q4</a:t>
            </a:r>
            <a:r>
              <a:rPr kumimoji="0" lang="en-US" sz="4000" b="0" i="0" u="none" strike="noStrike" cap="none" spc="0" normalizeH="0" dirty="0" smtClean="0">
                <a:ln>
                  <a:noFill/>
                </a:ln>
                <a:solidFill>
                  <a:schemeClr val="bg1"/>
                </a:solidFill>
                <a:effectLst/>
                <a:uFillTx/>
                <a:sym typeface="Helvetica Light"/>
              </a:rPr>
              <a:t>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Earnings</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$7.1 million</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a:t>
            </a:r>
            <a:r>
              <a:rPr lang="en-US" sz="3200" dirty="0" smtClean="0">
                <a:solidFill>
                  <a:schemeClr val="bg1"/>
                </a:solidFill>
                <a:sym typeface="Helvetica Light"/>
              </a:rPr>
              <a:t>53%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6" name="Up Arrow 35"/>
          <p:cNvSpPr/>
          <p:nvPr/>
        </p:nvSpPr>
        <p:spPr>
          <a:xfrm>
            <a:off x="21336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7" name="TextBox 36"/>
          <p:cNvSpPr txBox="1"/>
          <p:nvPr/>
        </p:nvSpPr>
        <p:spPr>
          <a:xfrm flipH="1">
            <a:off x="7069481"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chemeClr val="bg1"/>
                </a:solidFill>
                <a:effectLst/>
                <a:uFillTx/>
                <a:sym typeface="Helvetica Light"/>
              </a:rPr>
              <a:t>Q4</a:t>
            </a:r>
            <a:r>
              <a:rPr kumimoji="0" lang="en-US" sz="4000" b="0" i="0" u="none" strike="noStrike" cap="none" spc="0" normalizeH="0" dirty="0" smtClean="0">
                <a:ln>
                  <a:noFill/>
                </a:ln>
                <a:solidFill>
                  <a:schemeClr val="bg1"/>
                </a:solidFill>
                <a:effectLst/>
                <a:uFillTx/>
                <a:sym typeface="Helvetica Light"/>
              </a:rPr>
              <a:t>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EPS</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$ 0.33</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$0.11</a:t>
            </a:r>
            <a:r>
              <a:rPr lang="en-US" sz="3200" dirty="0" smtClean="0">
                <a:solidFill>
                  <a:schemeClr val="bg1"/>
                </a:solidFill>
                <a:sym typeface="Helvetica Light"/>
              </a:rPr>
              <a:t>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8" name="TextBox 37"/>
          <p:cNvSpPr txBox="1"/>
          <p:nvPr/>
        </p:nvSpPr>
        <p:spPr>
          <a:xfrm flipH="1">
            <a:off x="13053309" y="3977513"/>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chemeClr val="bg1"/>
                </a:solidFill>
                <a:effectLst/>
                <a:uFillTx/>
                <a:sym typeface="Helvetica Light"/>
              </a:rPr>
              <a:t>Q4</a:t>
            </a:r>
            <a:r>
              <a:rPr kumimoji="0" lang="en-US" sz="4000" b="0" i="0" u="none" strike="noStrike" cap="none" spc="0" normalizeH="0" dirty="0" smtClean="0">
                <a:ln>
                  <a:noFill/>
                </a:ln>
                <a:solidFill>
                  <a:schemeClr val="bg1"/>
                </a:solidFill>
                <a:effectLst/>
                <a:uFillTx/>
                <a:sym typeface="Helvetica Light"/>
              </a:rPr>
              <a:t>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ROCE</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4400" dirty="0" smtClean="0">
                <a:solidFill>
                  <a:schemeClr val="bg1"/>
                </a:solidFill>
                <a:sym typeface="Helvetica Light"/>
              </a:rPr>
              <a:t>13.55%</a:t>
            </a: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442 </a:t>
            </a:r>
            <a:r>
              <a:rPr lang="en-US" sz="3200" dirty="0" smtClean="0">
                <a:solidFill>
                  <a:schemeClr val="bg1"/>
                </a:solidFill>
                <a:sym typeface="Helvetica Light"/>
              </a:rPr>
              <a:t>bps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0" name="TextBox 39"/>
          <p:cNvSpPr txBox="1"/>
          <p:nvPr/>
        </p:nvSpPr>
        <p:spPr>
          <a:xfrm flipH="1">
            <a:off x="19201214"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chemeClr val="bg1"/>
                </a:solidFill>
                <a:effectLst/>
                <a:uFillTx/>
                <a:sym typeface="Helvetica Light"/>
              </a:rPr>
              <a:t>Q4</a:t>
            </a:r>
            <a:r>
              <a:rPr kumimoji="0" lang="en-US" sz="4000" b="0" i="0" u="none" strike="noStrike" cap="none" spc="0" normalizeH="0" dirty="0" smtClean="0">
                <a:ln>
                  <a:noFill/>
                </a:ln>
                <a:solidFill>
                  <a:schemeClr val="bg1"/>
                </a:solidFill>
                <a:effectLst/>
                <a:uFillTx/>
                <a:sym typeface="Helvetica Light"/>
              </a:rPr>
              <a:t> Net</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Income</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$5.2 million</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83</a:t>
            </a:r>
            <a:r>
              <a:rPr lang="en-US" sz="3200" dirty="0" smtClean="0">
                <a:solidFill>
                  <a:schemeClr val="bg1"/>
                </a:solidFill>
                <a:sym typeface="Helvetica Light"/>
              </a:rPr>
              <a:t>%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2" name="Up Arrow 41"/>
          <p:cNvSpPr/>
          <p:nvPr/>
        </p:nvSpPr>
        <p:spPr>
          <a:xfrm>
            <a:off x="7978396"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Up Arrow 43"/>
          <p:cNvSpPr/>
          <p:nvPr/>
        </p:nvSpPr>
        <p:spPr>
          <a:xfrm>
            <a:off x="140208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Up Arrow 44"/>
          <p:cNvSpPr/>
          <p:nvPr/>
        </p:nvSpPr>
        <p:spPr>
          <a:xfrm>
            <a:off x="201930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56219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64"/>
          <p:cNvSpPr/>
          <p:nvPr/>
        </p:nvSpPr>
        <p:spPr>
          <a:xfrm>
            <a:off x="-342730" y="12485959"/>
            <a:ext cx="25069460" cy="1"/>
          </a:xfrm>
          <a:prstGeom prst="line">
            <a:avLst/>
          </a:prstGeom>
          <a:ln w="63500">
            <a:solidFill>
              <a:srgbClr val="003CB4"/>
            </a:solidFill>
            <a:miter lim="400000"/>
          </a:ln>
        </p:spPr>
        <p:txBody>
          <a:bodyPr lIns="40178" tIns="40178" rIns="40178" bIns="40178" anchor="ctr"/>
          <a:lstStyle/>
          <a:p>
            <a:pPr>
              <a:defRPr sz="3200"/>
            </a:pPr>
            <a:endParaRPr sz="3200" dirty="0"/>
          </a:p>
        </p:txBody>
      </p:sp>
      <p:pic>
        <p:nvPicPr>
          <p:cNvPr id="10" name="Screen Shot 2016-04-07 at 10.48.39 PM.png"/>
          <p:cNvPicPr>
            <a:picLocks noChangeAspect="1"/>
          </p:cNvPicPr>
          <p:nvPr/>
        </p:nvPicPr>
        <p:blipFill>
          <a:blip r:embed="rId3">
            <a:extLst/>
          </a:blip>
          <a:stretch>
            <a:fillRect/>
          </a:stretch>
        </p:blipFill>
        <p:spPr>
          <a:xfrm>
            <a:off x="21030049" y="12818999"/>
            <a:ext cx="1904752" cy="501531"/>
          </a:xfrm>
          <a:prstGeom prst="rect">
            <a:avLst/>
          </a:prstGeom>
          <a:ln w="3175" cap="flat">
            <a:noFill/>
            <a:miter lim="400000"/>
          </a:ln>
          <a:effectLst/>
        </p:spPr>
      </p:pic>
      <p:sp>
        <p:nvSpPr>
          <p:cNvPr id="15" name="Slide Number Placeholder 1"/>
          <p:cNvSpPr txBox="1">
            <a:spLocks/>
          </p:cNvSpPr>
          <p:nvPr/>
        </p:nvSpPr>
        <p:spPr>
          <a:xfrm>
            <a:off x="18668157" y="12861155"/>
            <a:ext cx="5257115" cy="730155"/>
          </a:xfrm>
          <a:prstGeom prst="rect">
            <a:avLst/>
          </a:prstGeom>
        </p:spPr>
        <p:txBody>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algn="r"/>
            <a:fld id="{A49E992D-03F4-41F0-B19F-EADB6ADF0BC8}" type="slidenum">
              <a:rPr lang="en-US" sz="1800">
                <a:solidFill>
                  <a:prstClr val="black">
                    <a:tint val="75000"/>
                  </a:prstClr>
                </a:solidFill>
              </a:rPr>
              <a:pPr algn="r"/>
              <a:t>4</a:t>
            </a:fld>
            <a:endParaRPr lang="en-US" sz="18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6289" y="12953206"/>
            <a:ext cx="1523802" cy="409075"/>
          </a:xfrm>
          <a:prstGeom prst="rect">
            <a:avLst/>
          </a:prstGeom>
        </p:spPr>
      </p:pic>
      <p:sp>
        <p:nvSpPr>
          <p:cNvPr id="13" name="Shape 255"/>
          <p:cNvSpPr/>
          <p:nvPr/>
        </p:nvSpPr>
        <p:spPr>
          <a:xfrm>
            <a:off x="2133600" y="11326556"/>
            <a:ext cx="12572891" cy="1096803"/>
          </a:xfrm>
          <a:prstGeom prst="rect">
            <a:avLst/>
          </a:prstGeom>
          <a:ln w="3175">
            <a:miter lim="400000"/>
          </a:ln>
          <a:extLst>
            <a:ext uri="{C572A759-6A51-4108-AA02-DFA0A04FC94B}">
              <ma14:wrappingTextBoxFlag xmlns="" xmlns:ma14="http://schemas.microsoft.com/office/mac/drawingml/2011/main" val="1"/>
            </a:ext>
          </a:extLst>
        </p:spPr>
        <p:txBody>
          <a:bodyPr wrap="square" lIns="40178" tIns="40178" rIns="40178" bIns="40178" anchor="ctr">
            <a:spAutoFit/>
          </a:bodyPr>
          <a:lstStyle>
            <a:lvl1pPr algn="l">
              <a:defRPr sz="6000" b="1">
                <a:solidFill>
                  <a:srgbClr val="53585F"/>
                </a:solidFill>
                <a:latin typeface="Verdana"/>
                <a:ea typeface="Verdana"/>
                <a:cs typeface="Verdana"/>
                <a:sym typeface="Verdana"/>
              </a:defRPr>
            </a:lvl1pPr>
          </a:lstStyle>
          <a:p>
            <a:r>
              <a:rPr lang="en-US" sz="6600" dirty="0" smtClean="0">
                <a:solidFill>
                  <a:schemeClr val="tx1">
                    <a:lumMod val="65000"/>
                    <a:lumOff val="35000"/>
                  </a:schemeClr>
                </a:solidFill>
              </a:rPr>
              <a:t>F2018 Annual Results</a:t>
            </a:r>
            <a:endParaRPr sz="6600" dirty="0">
              <a:solidFill>
                <a:schemeClr val="tx1">
                  <a:lumMod val="65000"/>
                  <a:lumOff val="35000"/>
                </a:schemeClr>
              </a:solidFill>
            </a:endParaRPr>
          </a:p>
        </p:txBody>
      </p:sp>
      <p:sp>
        <p:nvSpPr>
          <p:cNvPr id="27" name="Rounded Rectangle 26"/>
          <p:cNvSpPr/>
          <p:nvPr/>
        </p:nvSpPr>
        <p:spPr>
          <a:xfrm>
            <a:off x="18520977" y="3087189"/>
            <a:ext cx="5378169" cy="5656456"/>
          </a:xfrm>
          <a:prstGeom prst="roundRect">
            <a:avLst/>
          </a:prstGeom>
          <a:solidFill>
            <a:srgbClr val="4777C5"/>
          </a:solidFill>
          <a:ln w="50800" cap="flat">
            <a:solidFill>
              <a:schemeClr val="accent1">
                <a:lumMod val="75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Rounded Rectangle 28"/>
          <p:cNvSpPr/>
          <p:nvPr/>
        </p:nvSpPr>
        <p:spPr>
          <a:xfrm>
            <a:off x="6475897" y="3087189"/>
            <a:ext cx="5378169" cy="5656456"/>
          </a:xfrm>
          <a:prstGeom prst="roundRect">
            <a:avLst/>
          </a:prstGeom>
          <a:solidFill>
            <a:srgbClr val="4777C5"/>
          </a:solidFill>
          <a:ln w="50800" cap="flat" cmpd="sng">
            <a:solidFill>
              <a:schemeClr val="accent1">
                <a:lumMod val="75000"/>
              </a:schemeClr>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Rounded Rectangle 29"/>
          <p:cNvSpPr/>
          <p:nvPr/>
        </p:nvSpPr>
        <p:spPr>
          <a:xfrm>
            <a:off x="533400" y="3087189"/>
            <a:ext cx="5378169" cy="5656456"/>
          </a:xfrm>
          <a:prstGeom prst="roundRect">
            <a:avLst/>
          </a:prstGeom>
          <a:solidFill>
            <a:schemeClr val="accent1">
              <a:lumMod val="75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1" name="Rounded Rectangle 30"/>
          <p:cNvSpPr/>
          <p:nvPr/>
        </p:nvSpPr>
        <p:spPr>
          <a:xfrm>
            <a:off x="12496260" y="3087189"/>
            <a:ext cx="5378169" cy="5656456"/>
          </a:xfrm>
          <a:prstGeom prst="roundRect">
            <a:avLst/>
          </a:prstGeom>
          <a:solidFill>
            <a:schemeClr val="accent1">
              <a:lumMod val="75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TextBox 31"/>
          <p:cNvSpPr txBox="1"/>
          <p:nvPr/>
        </p:nvSpPr>
        <p:spPr>
          <a:xfrm flipH="1">
            <a:off x="1126984"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dirty="0" smtClean="0">
                <a:ln>
                  <a:noFill/>
                </a:ln>
                <a:solidFill>
                  <a:schemeClr val="bg1"/>
                </a:solidFill>
                <a:effectLst/>
                <a:uFillTx/>
                <a:sym typeface="Helvetica Light"/>
              </a:rPr>
              <a:t>F18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Earnings</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$25.4 million</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a:t>
            </a:r>
            <a:r>
              <a:rPr lang="en-US" sz="3200" dirty="0" smtClean="0">
                <a:solidFill>
                  <a:schemeClr val="bg1"/>
                </a:solidFill>
                <a:sym typeface="Helvetica Light"/>
              </a:rPr>
              <a:t>40%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6" name="Up Arrow 35"/>
          <p:cNvSpPr/>
          <p:nvPr/>
        </p:nvSpPr>
        <p:spPr>
          <a:xfrm>
            <a:off x="21336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7" name="TextBox 36"/>
          <p:cNvSpPr txBox="1"/>
          <p:nvPr/>
        </p:nvSpPr>
        <p:spPr>
          <a:xfrm flipH="1">
            <a:off x="7069481"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dirty="0" smtClean="0">
                <a:ln>
                  <a:noFill/>
                </a:ln>
                <a:solidFill>
                  <a:schemeClr val="bg1"/>
                </a:solidFill>
                <a:effectLst/>
                <a:uFillTx/>
                <a:sym typeface="Helvetica Light"/>
              </a:rPr>
              <a:t>F18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EPS</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$ 1.19</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$0.32</a:t>
            </a:r>
            <a:r>
              <a:rPr lang="en-US" sz="3200" dirty="0" smtClean="0">
                <a:solidFill>
                  <a:schemeClr val="bg1"/>
                </a:solidFill>
                <a:sym typeface="Helvetica Light"/>
              </a:rPr>
              <a:t>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38" name="TextBox 37"/>
          <p:cNvSpPr txBox="1"/>
          <p:nvPr/>
        </p:nvSpPr>
        <p:spPr>
          <a:xfrm flipH="1">
            <a:off x="13053309" y="3977513"/>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dirty="0" smtClean="0">
                <a:ln>
                  <a:noFill/>
                </a:ln>
                <a:solidFill>
                  <a:schemeClr val="bg1"/>
                </a:solidFill>
                <a:effectLst/>
                <a:uFillTx/>
                <a:sym typeface="Helvetica Light"/>
              </a:rPr>
              <a:t>F18 Core Cash</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ROCE</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4400" dirty="0" smtClean="0">
                <a:solidFill>
                  <a:schemeClr val="bg1"/>
                </a:solidFill>
                <a:sym typeface="Helvetica Light"/>
              </a:rPr>
              <a:t>12.40%</a:t>
            </a: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2800" dirty="0" smtClean="0">
                <a:solidFill>
                  <a:schemeClr val="bg1"/>
                </a:solidFill>
                <a:sym typeface="Helvetica Light"/>
              </a:rPr>
              <a:t>        289 </a:t>
            </a:r>
            <a:r>
              <a:rPr lang="en-US" sz="3200" dirty="0" smtClean="0">
                <a:solidFill>
                  <a:schemeClr val="bg1"/>
                </a:solidFill>
                <a:sym typeface="Helvetica Light"/>
              </a:rPr>
              <a:t>bps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0" name="TextBox 39"/>
          <p:cNvSpPr txBox="1"/>
          <p:nvPr/>
        </p:nvSpPr>
        <p:spPr>
          <a:xfrm flipH="1">
            <a:off x="19201214" y="3966627"/>
            <a:ext cx="4191000" cy="38975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0" i="0" u="none" strike="noStrike" cap="none" spc="0" normalizeH="0" dirty="0" smtClean="0">
                <a:ln>
                  <a:noFill/>
                </a:ln>
                <a:solidFill>
                  <a:schemeClr val="bg1"/>
                </a:solidFill>
                <a:effectLst/>
                <a:uFillTx/>
                <a:sym typeface="Helvetica Light"/>
              </a:rPr>
              <a:t>F18 Net</a:t>
            </a:r>
          </a:p>
          <a:p>
            <a:pPr marL="0" marR="0" indent="0" algn="ctr" defTabSz="821531" rtl="0" fontAlgn="auto" latinLnBrk="0" hangingPunct="0">
              <a:lnSpc>
                <a:spcPct val="100000"/>
              </a:lnSpc>
              <a:spcBef>
                <a:spcPts val="0"/>
              </a:spcBef>
              <a:spcAft>
                <a:spcPts val="0"/>
              </a:spcAft>
              <a:buClrTx/>
              <a:buSzTx/>
              <a:buFontTx/>
              <a:buNone/>
              <a:tabLst/>
            </a:pPr>
            <a:r>
              <a:rPr lang="en-US" sz="4000" baseline="0" dirty="0" smtClean="0">
                <a:solidFill>
                  <a:schemeClr val="bg1"/>
                </a:solidFill>
                <a:sym typeface="Helvetica Light"/>
              </a:rPr>
              <a:t>Income</a:t>
            </a:r>
          </a:p>
          <a:p>
            <a:pPr marL="0" marR="0" indent="0" algn="ctr" defTabSz="821531" rtl="0" fontAlgn="auto" latinLnBrk="0" hangingPunct="0">
              <a:lnSpc>
                <a:spcPct val="100000"/>
              </a:lnSpc>
              <a:spcBef>
                <a:spcPts val="0"/>
              </a:spcBef>
              <a:spcAft>
                <a:spcPts val="0"/>
              </a:spcAft>
              <a:buClrTx/>
              <a:buSzTx/>
              <a:buFontTx/>
              <a:buNone/>
              <a:tabLst/>
            </a:pPr>
            <a:endParaRPr lang="en-US" sz="2800" baseline="0" dirty="0" smtClean="0">
              <a:solidFill>
                <a:schemeClr val="bg1"/>
              </a:solidFill>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en-US" sz="4400" b="0" i="0" u="none" strike="noStrike" cap="none" spc="0" normalizeH="0" dirty="0" smtClean="0">
                <a:ln>
                  <a:noFill/>
                </a:ln>
                <a:solidFill>
                  <a:schemeClr val="bg1"/>
                </a:solidFill>
                <a:effectLst/>
                <a:uFillTx/>
                <a:latin typeface="+mn-lt"/>
                <a:ea typeface="+mn-ea"/>
                <a:cs typeface="+mn-cs"/>
                <a:sym typeface="Helvetica Light"/>
              </a:rPr>
              <a:t>$18.1 million</a:t>
            </a:r>
          </a:p>
          <a:p>
            <a:pPr marL="0" marR="0" indent="0" algn="ctr" defTabSz="821531" rtl="0" fontAlgn="auto" latinLnBrk="0" hangingPunct="0">
              <a:lnSpc>
                <a:spcPct val="100000"/>
              </a:lnSpc>
              <a:spcBef>
                <a:spcPts val="0"/>
              </a:spcBef>
              <a:spcAft>
                <a:spcPts val="0"/>
              </a:spcAft>
              <a:buClrTx/>
              <a:buSzTx/>
              <a:buFontTx/>
              <a:buNone/>
              <a:tabLst/>
            </a:pPr>
            <a:endParaRPr kumimoji="0" lang="en-US" sz="4400" b="0" i="0" u="none" strike="noStrike" cap="none" spc="0" normalizeH="0" dirty="0" smtClean="0">
              <a:ln>
                <a:noFill/>
              </a:ln>
              <a:solidFill>
                <a:schemeClr val="bg1"/>
              </a:solidFill>
              <a:effectLst/>
              <a:uFillTx/>
              <a:latin typeface="+mn-lt"/>
              <a:ea typeface="+mn-ea"/>
              <a:cs typeface="+mn-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lang="en-US" sz="3200" dirty="0" smtClean="0">
                <a:solidFill>
                  <a:schemeClr val="bg1"/>
                </a:solidFill>
                <a:sym typeface="Helvetica Light"/>
              </a:rPr>
              <a:t>  7% </a:t>
            </a:r>
            <a:r>
              <a:rPr lang="en-US" sz="3200" dirty="0" err="1" smtClean="0">
                <a:solidFill>
                  <a:schemeClr val="bg1"/>
                </a:solidFill>
                <a:sym typeface="Helvetica Light"/>
              </a:rPr>
              <a:t>yoy</a:t>
            </a:r>
            <a:endParaRPr kumimoji="0" lang="en-US" sz="3200" b="0" i="0" u="none" strike="noStrike" cap="none" spc="0" normalizeH="0" dirty="0" smtClean="0">
              <a:ln>
                <a:noFill/>
              </a:ln>
              <a:solidFill>
                <a:schemeClr val="bg1"/>
              </a:solidFill>
              <a:effectLst/>
              <a:uFillTx/>
              <a:sym typeface="Helvetica Light"/>
            </a:endParaRPr>
          </a:p>
          <a:p>
            <a:pPr marL="0" marR="0" indent="0" algn="ctr"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mn-lt"/>
              <a:ea typeface="+mn-ea"/>
              <a:cs typeface="+mn-cs"/>
              <a:sym typeface="Helvetica Light"/>
            </a:endParaRPr>
          </a:p>
        </p:txBody>
      </p:sp>
      <p:sp>
        <p:nvSpPr>
          <p:cNvPr id="42" name="Up Arrow 41"/>
          <p:cNvSpPr/>
          <p:nvPr/>
        </p:nvSpPr>
        <p:spPr>
          <a:xfrm>
            <a:off x="7978396"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Up Arrow 43"/>
          <p:cNvSpPr/>
          <p:nvPr/>
        </p:nvSpPr>
        <p:spPr>
          <a:xfrm>
            <a:off x="140208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Up Arrow 44"/>
          <p:cNvSpPr/>
          <p:nvPr/>
        </p:nvSpPr>
        <p:spPr>
          <a:xfrm rot="10800000">
            <a:off x="20193000" y="6934200"/>
            <a:ext cx="457200" cy="533400"/>
          </a:xfrm>
          <a:prstGeom prst="upArrow">
            <a:avLst>
              <a:gd name="adj1" fmla="val 50000"/>
              <a:gd name="adj2" fmla="val 53851"/>
            </a:avLst>
          </a:prstGeom>
          <a:solidFill>
            <a:schemeClr val="bg1"/>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183" tIns="40183" rIns="40183" bIns="4018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5713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64"/>
          <p:cNvSpPr/>
          <p:nvPr/>
        </p:nvSpPr>
        <p:spPr>
          <a:xfrm>
            <a:off x="-342730" y="12485959"/>
            <a:ext cx="25069460" cy="1"/>
          </a:xfrm>
          <a:prstGeom prst="line">
            <a:avLst/>
          </a:prstGeom>
          <a:ln w="63500">
            <a:solidFill>
              <a:srgbClr val="003CB4"/>
            </a:solidFill>
            <a:miter lim="400000"/>
          </a:ln>
        </p:spPr>
        <p:txBody>
          <a:bodyPr lIns="40178" tIns="40178" rIns="40178" bIns="40178" anchor="ctr"/>
          <a:lstStyle/>
          <a:p>
            <a:pPr>
              <a:defRPr sz="3200"/>
            </a:pPr>
            <a:endParaRPr sz="3200" dirty="0"/>
          </a:p>
        </p:txBody>
      </p:sp>
      <p:pic>
        <p:nvPicPr>
          <p:cNvPr id="10" name="Screen Shot 2016-04-07 at 10.48.39 PM.png"/>
          <p:cNvPicPr>
            <a:picLocks noChangeAspect="1"/>
          </p:cNvPicPr>
          <p:nvPr/>
        </p:nvPicPr>
        <p:blipFill>
          <a:blip r:embed="rId3">
            <a:extLst/>
          </a:blip>
          <a:stretch>
            <a:fillRect/>
          </a:stretch>
        </p:blipFill>
        <p:spPr>
          <a:xfrm>
            <a:off x="21030049" y="12818999"/>
            <a:ext cx="1904752" cy="501531"/>
          </a:xfrm>
          <a:prstGeom prst="rect">
            <a:avLst/>
          </a:prstGeom>
          <a:ln w="3175" cap="flat">
            <a:noFill/>
            <a:miter lim="400000"/>
          </a:ln>
          <a:effectLst/>
        </p:spPr>
      </p:pic>
      <p:sp>
        <p:nvSpPr>
          <p:cNvPr id="15" name="Slide Number Placeholder 1"/>
          <p:cNvSpPr txBox="1">
            <a:spLocks/>
          </p:cNvSpPr>
          <p:nvPr/>
        </p:nvSpPr>
        <p:spPr>
          <a:xfrm>
            <a:off x="18668157" y="12861155"/>
            <a:ext cx="5257115" cy="730155"/>
          </a:xfrm>
          <a:prstGeom prst="rect">
            <a:avLst/>
          </a:prstGeom>
        </p:spPr>
        <p:txBody>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algn="r"/>
            <a:fld id="{A49E992D-03F4-41F0-B19F-EADB6ADF0BC8}" type="slidenum">
              <a:rPr lang="en-US" sz="1800">
                <a:solidFill>
                  <a:prstClr val="black">
                    <a:tint val="75000"/>
                  </a:prstClr>
                </a:solidFill>
              </a:rPr>
              <a:pPr algn="r"/>
              <a:t>5</a:t>
            </a:fld>
            <a:endParaRPr lang="en-US" sz="18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6289" y="12953206"/>
            <a:ext cx="1523802" cy="409075"/>
          </a:xfrm>
          <a:prstGeom prst="rect">
            <a:avLst/>
          </a:prstGeom>
        </p:spPr>
      </p:pic>
      <p:sp>
        <p:nvSpPr>
          <p:cNvPr id="13" name="Shape 255"/>
          <p:cNvSpPr/>
          <p:nvPr/>
        </p:nvSpPr>
        <p:spPr>
          <a:xfrm>
            <a:off x="2133600" y="11326556"/>
            <a:ext cx="16383000" cy="1096803"/>
          </a:xfrm>
          <a:prstGeom prst="rect">
            <a:avLst/>
          </a:prstGeom>
          <a:ln w="3175">
            <a:miter lim="400000"/>
          </a:ln>
          <a:extLst>
            <a:ext uri="{C572A759-6A51-4108-AA02-DFA0A04FC94B}">
              <ma14:wrappingTextBoxFlag xmlns="" xmlns:ma14="http://schemas.microsoft.com/office/mac/drawingml/2011/main" val="1"/>
            </a:ext>
          </a:extLst>
        </p:spPr>
        <p:txBody>
          <a:bodyPr wrap="square" lIns="40178" tIns="40178" rIns="40178" bIns="40178" anchor="ctr">
            <a:spAutoFit/>
          </a:bodyPr>
          <a:lstStyle>
            <a:lvl1pPr algn="l">
              <a:defRPr sz="6000" b="1">
                <a:solidFill>
                  <a:srgbClr val="53585F"/>
                </a:solidFill>
                <a:latin typeface="Verdana"/>
                <a:ea typeface="Verdana"/>
                <a:cs typeface="Verdana"/>
                <a:sym typeface="Verdana"/>
              </a:defRPr>
            </a:lvl1pPr>
          </a:lstStyle>
          <a:p>
            <a:r>
              <a:rPr lang="en-US" sz="6600" dirty="0" smtClean="0">
                <a:solidFill>
                  <a:schemeClr val="tx1">
                    <a:lumMod val="65000"/>
                    <a:lumOff val="35000"/>
                  </a:schemeClr>
                </a:solidFill>
              </a:rPr>
              <a:t>2018 Business Operations Update</a:t>
            </a:r>
            <a:endParaRPr sz="6600" dirty="0">
              <a:solidFill>
                <a:schemeClr val="tx1">
                  <a:lumMod val="65000"/>
                  <a:lumOff val="35000"/>
                </a:schemeClr>
              </a:solidFill>
            </a:endParaRPr>
          </a:p>
        </p:txBody>
      </p:sp>
      <p:sp>
        <p:nvSpPr>
          <p:cNvPr id="3" name="Rectangle 2"/>
          <p:cNvSpPr/>
          <p:nvPr/>
        </p:nvSpPr>
        <p:spPr>
          <a:xfrm>
            <a:off x="1373110" y="914400"/>
            <a:ext cx="21473513" cy="1754326"/>
          </a:xfrm>
          <a:prstGeom prst="rect">
            <a:avLst/>
          </a:prstGeom>
        </p:spPr>
        <p:txBody>
          <a:bodyPr wrap="square">
            <a:spAutoFit/>
          </a:bodyPr>
          <a:lstStyle/>
          <a:p>
            <a:pPr lvl="0"/>
            <a:r>
              <a:rPr lang="en-US" sz="3600" b="1" dirty="0" smtClean="0">
                <a:solidFill>
                  <a:srgbClr val="253D98"/>
                </a:solidFill>
                <a:latin typeface="Arial" panose="020B0604020202020204" pitchFamily="34" charset="0"/>
                <a:cs typeface="Arial" panose="020B0604020202020204" pitchFamily="34" charset="0"/>
              </a:rPr>
              <a:t>Commercial Banking</a:t>
            </a:r>
          </a:p>
          <a:p>
            <a:pPr marL="1545839" lvl="1" indent="-457200">
              <a:buFont typeface="Wingdings" panose="05000000000000000000" pitchFamily="2" charset="2"/>
              <a:buChar char="§"/>
            </a:pPr>
            <a:r>
              <a:rPr lang="en-US" sz="2400" dirty="0"/>
              <a:t>Loans are originated through direct contact with the Bank’s clients and through mortgage brokers and syndication partners</a:t>
            </a:r>
            <a:r>
              <a:rPr lang="en-US" sz="2400" dirty="0" smtClean="0"/>
              <a:t>.</a:t>
            </a:r>
          </a:p>
          <a:p>
            <a:pPr marL="1545839" lvl="1" indent="-457200">
              <a:buFont typeface="Wingdings" panose="05000000000000000000" pitchFamily="2" charset="2"/>
              <a:buChar char="§"/>
            </a:pPr>
            <a:r>
              <a:rPr lang="en-US" sz="2400" dirty="0" smtClean="0"/>
              <a:t>Loans </a:t>
            </a:r>
            <a:r>
              <a:rPr lang="en-US" sz="2400" dirty="0"/>
              <a:t>are well secured by real estate primarily in Ontario and occasionally other areas of Canada. </a:t>
            </a:r>
            <a:endParaRPr lang="en-US" sz="2400" dirty="0" smtClean="0"/>
          </a:p>
          <a:p>
            <a:pPr marL="1545839" lvl="1" indent="-457200">
              <a:buFont typeface="Wingdings" panose="05000000000000000000" pitchFamily="2" charset="2"/>
              <a:buChar char="§"/>
            </a:pPr>
            <a:r>
              <a:rPr lang="en-US" sz="2400" dirty="0" smtClean="0"/>
              <a:t>Loans </a:t>
            </a:r>
            <a:r>
              <a:rPr lang="en-US" sz="2400" dirty="0"/>
              <a:t>at October 31, 2018 were $718 million, down 2.60% from last quarter and up 3.76% from a year ago</a:t>
            </a:r>
            <a:r>
              <a:rPr lang="en-US" sz="2400" dirty="0" smtClean="0"/>
              <a:t>.</a:t>
            </a:r>
            <a:endParaRPr lang="en-US" sz="2400" dirty="0">
              <a:solidFill>
                <a:schemeClr val="bg2">
                  <a:lumMod val="25000"/>
                </a:schemeClr>
              </a:solidFill>
            </a:endParaRPr>
          </a:p>
        </p:txBody>
      </p:sp>
      <p:sp>
        <p:nvSpPr>
          <p:cNvPr id="4" name="Rectangle 3"/>
          <p:cNvSpPr/>
          <p:nvPr/>
        </p:nvSpPr>
        <p:spPr>
          <a:xfrm>
            <a:off x="1347710" y="2731326"/>
            <a:ext cx="18846716" cy="1754326"/>
          </a:xfrm>
          <a:prstGeom prst="rect">
            <a:avLst/>
          </a:prstGeom>
        </p:spPr>
        <p:txBody>
          <a:bodyPr wrap="square">
            <a:spAutoFit/>
          </a:bodyPr>
          <a:lstStyle/>
          <a:p>
            <a:pPr lvl="0"/>
            <a:r>
              <a:rPr lang="en-US" sz="3600" b="1" dirty="0" err="1" smtClean="0">
                <a:solidFill>
                  <a:srgbClr val="253D98"/>
                </a:solidFill>
                <a:latin typeface="Arial" panose="020B0604020202020204" pitchFamily="34" charset="0"/>
                <a:cs typeface="Arial" panose="020B0604020202020204" pitchFamily="34" charset="0"/>
              </a:rPr>
              <a:t>eCommerce</a:t>
            </a:r>
            <a:r>
              <a:rPr lang="en-US" sz="3600" b="1" dirty="0" smtClean="0">
                <a:solidFill>
                  <a:srgbClr val="253D98"/>
                </a:solidFill>
                <a:latin typeface="Arial" panose="020B0604020202020204" pitchFamily="34" charset="0"/>
                <a:cs typeface="Arial" panose="020B0604020202020204" pitchFamily="34" charset="0"/>
              </a:rPr>
              <a:t> </a:t>
            </a:r>
            <a:r>
              <a:rPr lang="en-US" sz="2800" dirty="0" smtClean="0">
                <a:solidFill>
                  <a:srgbClr val="253D98"/>
                </a:solidFill>
                <a:latin typeface="Arial" panose="020B0604020202020204" pitchFamily="34" charset="0"/>
                <a:cs typeface="Arial" panose="020B0604020202020204" pitchFamily="34" charset="0"/>
              </a:rPr>
              <a:t> </a:t>
            </a:r>
          </a:p>
          <a:p>
            <a:pPr marL="1431539" lvl="1" indent="-342900">
              <a:buFont typeface="Wingdings" panose="05000000000000000000" pitchFamily="2" charset="2"/>
              <a:buChar char="§"/>
            </a:pPr>
            <a:r>
              <a:rPr lang="en-US" sz="2400" dirty="0" smtClean="0"/>
              <a:t>Small loan and lease receivables are electronically purchased from VB’s vendor partners who originate point of sale loans and leases in various markets throughout Canada. </a:t>
            </a:r>
          </a:p>
          <a:p>
            <a:pPr marL="1431539" lvl="1" indent="-342900">
              <a:buFont typeface="Wingdings" panose="05000000000000000000" pitchFamily="2" charset="2"/>
              <a:buChar char="§"/>
            </a:pPr>
            <a:r>
              <a:rPr lang="en-US" sz="2400" dirty="0" smtClean="0"/>
              <a:t>Lending assets at October 31, 2018 were $895 million, unchanged from last quarter and up 10.38% from a year ago. </a:t>
            </a:r>
            <a:endParaRPr lang="en-US" sz="2400" dirty="0" smtClean="0">
              <a:solidFill>
                <a:schemeClr val="bg2">
                  <a:lumMod val="25000"/>
                </a:schemeClr>
              </a:solidFill>
              <a:latin typeface="Arial" panose="020B0604020202020204" pitchFamily="34" charset="0"/>
              <a:cs typeface="Arial" panose="020B0604020202020204" pitchFamily="34" charset="0"/>
            </a:endParaRPr>
          </a:p>
        </p:txBody>
      </p:sp>
      <p:sp>
        <p:nvSpPr>
          <p:cNvPr id="14" name="Rectangle 13"/>
          <p:cNvSpPr/>
          <p:nvPr/>
        </p:nvSpPr>
        <p:spPr>
          <a:xfrm>
            <a:off x="1313843" y="7764804"/>
            <a:ext cx="18667489" cy="2185214"/>
          </a:xfrm>
          <a:prstGeom prst="rect">
            <a:avLst/>
          </a:prstGeom>
        </p:spPr>
        <p:txBody>
          <a:bodyPr wrap="square">
            <a:spAutoFit/>
          </a:bodyPr>
          <a:lstStyle/>
          <a:p>
            <a:pPr lvl="0"/>
            <a:r>
              <a:rPr lang="en-US" sz="3600" b="1" dirty="0" smtClean="0">
                <a:solidFill>
                  <a:srgbClr val="253D98"/>
                </a:solidFill>
                <a:latin typeface="Arial" panose="020B0604020202020204" pitchFamily="34" charset="0"/>
                <a:cs typeface="Arial" panose="020B0604020202020204" pitchFamily="34" charset="0"/>
              </a:rPr>
              <a:t>Capital</a:t>
            </a:r>
          </a:p>
          <a:p>
            <a:pPr marL="1431539" lvl="1" indent="-342900">
              <a:buFont typeface="Wingdings" panose="05000000000000000000" pitchFamily="2" charset="2"/>
              <a:buChar char="§"/>
            </a:pPr>
            <a:r>
              <a:rPr lang="en-US" sz="2400" dirty="0"/>
              <a:t>Our capital ratios continue to </a:t>
            </a:r>
            <a:r>
              <a:rPr lang="en-US" sz="2400" dirty="0" smtClean="0"/>
              <a:t>be strong</a:t>
            </a:r>
            <a:r>
              <a:rPr lang="en-US" sz="2400" dirty="0"/>
              <a:t>.</a:t>
            </a:r>
            <a:endParaRPr lang="en-US" sz="2400" dirty="0" smtClean="0"/>
          </a:p>
          <a:p>
            <a:pPr marL="1431539" lvl="1" indent="-342900">
              <a:buFont typeface="Wingdings" panose="05000000000000000000" pitchFamily="2" charset="2"/>
              <a:buChar char="§"/>
            </a:pPr>
            <a:r>
              <a:rPr lang="en-US" sz="2400" dirty="0" smtClean="0"/>
              <a:t>CET1 </a:t>
            </a:r>
            <a:r>
              <a:rPr lang="en-US" sz="2400" dirty="0"/>
              <a:t>ratio was 11.58</a:t>
            </a:r>
            <a:r>
              <a:rPr lang="en-US" sz="2400" dirty="0" smtClean="0"/>
              <a:t>% -</a:t>
            </a:r>
            <a:r>
              <a:rPr lang="en-US" sz="2400" dirty="0"/>
              <a:t> up 82 bps from a year ago. </a:t>
            </a:r>
            <a:endParaRPr lang="en-US" sz="2400" dirty="0" smtClean="0"/>
          </a:p>
          <a:p>
            <a:pPr marL="1431539" lvl="1" indent="-342900">
              <a:buFont typeface="Wingdings" panose="05000000000000000000" pitchFamily="2" charset="2"/>
              <a:buChar char="§"/>
            </a:pPr>
            <a:r>
              <a:rPr lang="en-US" sz="2400" dirty="0" smtClean="0"/>
              <a:t>Total </a:t>
            </a:r>
            <a:r>
              <a:rPr lang="en-US" sz="2400" dirty="0"/>
              <a:t>Capital Ratio was </a:t>
            </a:r>
            <a:r>
              <a:rPr lang="en-US" sz="2400" dirty="0" smtClean="0"/>
              <a:t>13.80% - up </a:t>
            </a:r>
            <a:r>
              <a:rPr lang="en-US" sz="2400" dirty="0"/>
              <a:t>75 </a:t>
            </a:r>
            <a:r>
              <a:rPr lang="en-US" sz="2400" dirty="0" smtClean="0"/>
              <a:t>bps </a:t>
            </a:r>
            <a:r>
              <a:rPr lang="en-US" sz="2400" dirty="0"/>
              <a:t>from a year ago</a:t>
            </a:r>
            <a:r>
              <a:rPr lang="en-US" sz="2400" dirty="0" smtClean="0"/>
              <a:t>.</a:t>
            </a:r>
          </a:p>
          <a:p>
            <a:pPr marL="1431539" lvl="1" indent="-342900">
              <a:buFont typeface="Wingdings" panose="05000000000000000000" pitchFamily="2" charset="2"/>
              <a:buChar char="§"/>
            </a:pPr>
            <a:r>
              <a:rPr lang="en-US" sz="2400" dirty="0" smtClean="0"/>
              <a:t>VB, like most </a:t>
            </a:r>
            <a:r>
              <a:rPr lang="en-US" sz="2400" dirty="0"/>
              <a:t>small banks, uses the Standardized Approach to calculate its risk weighted assets</a:t>
            </a:r>
            <a:r>
              <a:rPr lang="en-US" sz="2400" dirty="0" smtClean="0"/>
              <a:t>.</a:t>
            </a:r>
            <a:r>
              <a:rPr lang="en-US" sz="2800" dirty="0" smtClean="0">
                <a:latin typeface="Arial" panose="020B0604020202020204" pitchFamily="34" charset="0"/>
                <a:cs typeface="Arial" panose="020B0604020202020204" pitchFamily="34" charset="0"/>
              </a:rPr>
              <a:t>	</a:t>
            </a:r>
            <a:endParaRPr lang="en-US" sz="2800" dirty="0">
              <a:solidFill>
                <a:schemeClr val="bg2">
                  <a:lumMod val="25000"/>
                </a:schemeClr>
              </a:solidFill>
            </a:endParaRPr>
          </a:p>
        </p:txBody>
      </p:sp>
      <p:sp>
        <p:nvSpPr>
          <p:cNvPr id="23" name="Rectangle 22"/>
          <p:cNvSpPr/>
          <p:nvPr/>
        </p:nvSpPr>
        <p:spPr>
          <a:xfrm>
            <a:off x="1313843" y="4485652"/>
            <a:ext cx="19656939" cy="3231654"/>
          </a:xfrm>
          <a:prstGeom prst="rect">
            <a:avLst/>
          </a:prstGeom>
        </p:spPr>
        <p:txBody>
          <a:bodyPr wrap="square">
            <a:spAutoFit/>
          </a:bodyPr>
          <a:lstStyle/>
          <a:p>
            <a:r>
              <a:rPr lang="en-CA" sz="3600" b="1" dirty="0" smtClean="0">
                <a:solidFill>
                  <a:srgbClr val="253D98"/>
                </a:solidFill>
                <a:latin typeface="Arial" panose="020B0604020202020204" pitchFamily="34" charset="0"/>
                <a:ea typeface="Calibri" panose="020F0502020204030204" pitchFamily="34" charset="0"/>
                <a:cs typeface="Arial" panose="020B0604020202020204" pitchFamily="34" charset="0"/>
              </a:rPr>
              <a:t>Funding</a:t>
            </a:r>
            <a:r>
              <a:rPr lang="en-CA" sz="3600" b="1" dirty="0" smtClean="0">
                <a:latin typeface="Arial" panose="020B0604020202020204" pitchFamily="34" charset="0"/>
                <a:ea typeface="Calibri" panose="020F0502020204030204" pitchFamily="34" charset="0"/>
                <a:cs typeface="Arial" panose="020B0604020202020204" pitchFamily="34" charset="0"/>
              </a:rPr>
              <a:t> </a:t>
            </a:r>
          </a:p>
          <a:p>
            <a:pPr marL="1374389" lvl="1" indent="-285750">
              <a:buFont typeface="Wingdings" panose="05000000000000000000" pitchFamily="2" charset="2"/>
              <a:buChar char="§"/>
            </a:pPr>
            <a:r>
              <a:rPr lang="en-US" sz="2400" dirty="0"/>
              <a:t>VB has established three core funding channels.</a:t>
            </a:r>
          </a:p>
          <a:p>
            <a:r>
              <a:rPr lang="en-US" sz="2400" dirty="0" smtClean="0"/>
              <a:t>	1. </a:t>
            </a:r>
            <a:r>
              <a:rPr lang="en-US" sz="2400" dirty="0"/>
              <a:t>Personal deposits, consisting principally of guaranteed investment certificates, are sourced primarily </a:t>
            </a:r>
            <a:r>
              <a:rPr lang="en-US" sz="2400" dirty="0" smtClean="0"/>
              <a:t>through </a:t>
            </a:r>
            <a:r>
              <a:rPr lang="en-US" sz="2400" dirty="0"/>
              <a:t>113 </a:t>
            </a:r>
            <a:r>
              <a:rPr lang="en-US" sz="2400" dirty="0" smtClean="0"/>
              <a:t>well-	    established </a:t>
            </a:r>
            <a:r>
              <a:rPr lang="en-US" sz="2400" dirty="0"/>
              <a:t>and well-diversified deposit broker </a:t>
            </a:r>
            <a:r>
              <a:rPr lang="en-US" sz="2400" dirty="0" smtClean="0"/>
              <a:t>network </a:t>
            </a:r>
            <a:r>
              <a:rPr lang="en-US" sz="2400" dirty="0"/>
              <a:t>that the Bank continues to grow </a:t>
            </a:r>
            <a:r>
              <a:rPr lang="en-US" sz="2400" dirty="0" smtClean="0"/>
              <a:t>and </a:t>
            </a:r>
            <a:r>
              <a:rPr lang="en-US" sz="2400" dirty="0"/>
              <a:t>expand across Canada.</a:t>
            </a:r>
          </a:p>
          <a:p>
            <a:r>
              <a:rPr lang="en-US" sz="2400" dirty="0" smtClean="0"/>
              <a:t>	2</a:t>
            </a:r>
            <a:r>
              <a:rPr lang="en-US" sz="2400" dirty="0"/>
              <a:t>. Commercial deposits are sourced primarily via specialized </a:t>
            </a:r>
            <a:r>
              <a:rPr lang="en-US" sz="2400" dirty="0" err="1"/>
              <a:t>chequing</a:t>
            </a:r>
            <a:r>
              <a:rPr lang="en-US" sz="2400" dirty="0"/>
              <a:t> accounts made available to insolvency </a:t>
            </a:r>
            <a:r>
              <a:rPr lang="en-US" sz="2400" dirty="0" smtClean="0"/>
              <a:t>	     	     professionals </a:t>
            </a:r>
            <a:r>
              <a:rPr lang="en-US" sz="2400" dirty="0"/>
              <a:t>(“Trustees”) in the Canadian insolvency </a:t>
            </a:r>
            <a:r>
              <a:rPr lang="en-US" sz="2400" dirty="0" smtClean="0"/>
              <a:t>industry</a:t>
            </a:r>
            <a:r>
              <a:rPr lang="en-US" sz="2400" dirty="0"/>
              <a:t>. This source of funds has grown by 22% this </a:t>
            </a:r>
            <a:r>
              <a:rPr lang="en-US" sz="2400" dirty="0" smtClean="0"/>
              <a:t>past </a:t>
            </a:r>
            <a:r>
              <a:rPr lang="en-US" sz="2400" dirty="0"/>
              <a:t>year. </a:t>
            </a:r>
          </a:p>
          <a:p>
            <a:r>
              <a:rPr lang="en-US" sz="2400" dirty="0" smtClean="0"/>
              <a:t>	3</a:t>
            </a:r>
            <a:r>
              <a:rPr lang="en-US" sz="2400" dirty="0"/>
              <a:t>. Holdbacks are retained from the bank’s receivable purchase program originator partners.</a:t>
            </a:r>
          </a:p>
          <a:p>
            <a:pPr marL="1374389" lvl="1" indent="-285750">
              <a:buFont typeface="Wingdings" panose="05000000000000000000" pitchFamily="2" charset="2"/>
              <a:buChar char="§"/>
            </a:pPr>
            <a:r>
              <a:rPr lang="en-US" sz="2400" dirty="0"/>
              <a:t>VB’s cost of funds for the quarter was 1.82%, up 15 bps from last quarter and up 28 bps from a year ago</a:t>
            </a:r>
            <a:r>
              <a:rPr lang="en-US" sz="2400" dirty="0" smtClean="0"/>
              <a:t>.</a:t>
            </a:r>
            <a:endParaRPr lang="en-US" sz="2400" dirty="0">
              <a:solidFill>
                <a:schemeClr val="bg2">
                  <a:lumMod val="25000"/>
                </a:schemeClr>
              </a:solidFill>
              <a:latin typeface="Arial" panose="020B0604020202020204" pitchFamily="34" charset="0"/>
              <a:cs typeface="Arial" panose="020B0604020202020204" pitchFamily="34" charset="0"/>
            </a:endParaRPr>
          </a:p>
        </p:txBody>
      </p:sp>
      <p:sp>
        <p:nvSpPr>
          <p:cNvPr id="12" name="Rectangle 11"/>
          <p:cNvSpPr/>
          <p:nvPr/>
        </p:nvSpPr>
        <p:spPr>
          <a:xfrm>
            <a:off x="1313844" y="9971096"/>
            <a:ext cx="18667489" cy="1077218"/>
          </a:xfrm>
          <a:prstGeom prst="rect">
            <a:avLst/>
          </a:prstGeom>
        </p:spPr>
        <p:txBody>
          <a:bodyPr wrap="square">
            <a:spAutoFit/>
          </a:bodyPr>
          <a:lstStyle/>
          <a:p>
            <a:pPr lvl="0"/>
            <a:r>
              <a:rPr lang="en-US" sz="3600" b="1" dirty="0" smtClean="0">
                <a:solidFill>
                  <a:srgbClr val="253D98"/>
                </a:solidFill>
                <a:latin typeface="Arial" panose="020B0604020202020204" pitchFamily="34" charset="0"/>
                <a:cs typeface="Arial" panose="020B0604020202020204" pitchFamily="34" charset="0"/>
              </a:rPr>
              <a:t>Book Value </a:t>
            </a:r>
          </a:p>
          <a:p>
            <a:pPr marL="1545839" lvl="1" indent="-457200">
              <a:buFont typeface="Wingdings" panose="05000000000000000000" pitchFamily="2" charset="2"/>
              <a:buChar char="§"/>
            </a:pPr>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as </a:t>
            </a:r>
            <a:r>
              <a:rPr lang="en-US" sz="2400" dirty="0" smtClean="0">
                <a:latin typeface="Arial" panose="020B0604020202020204" pitchFamily="34" charset="0"/>
                <a:cs typeface="Arial" panose="020B0604020202020204" pitchFamily="34" charset="0"/>
              </a:rPr>
              <a:t>increased to $9.19 up 8% from $8.48 a year ago</a:t>
            </a:r>
            <a:r>
              <a:rPr lang="en-US" sz="2800" dirty="0" smtClean="0">
                <a:latin typeface="Arial" panose="020B0604020202020204" pitchFamily="34" charset="0"/>
                <a:cs typeface="Arial" panose="020B0604020202020204" pitchFamily="34" charset="0"/>
              </a:rPr>
              <a:t>	</a:t>
            </a:r>
            <a:endParaRPr lang="en-US" sz="2800" dirty="0">
              <a:solidFill>
                <a:schemeClr val="bg2">
                  <a:lumMod val="25000"/>
                </a:schemeClr>
              </a:solidFill>
            </a:endParaRPr>
          </a:p>
        </p:txBody>
      </p:sp>
    </p:spTree>
    <p:extLst>
      <p:ext uri="{BB962C8B-B14F-4D97-AF65-F5344CB8AC3E}">
        <p14:creationId xmlns:p14="http://schemas.microsoft.com/office/powerpoint/2010/main" val="32301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4"/>
          <p:cNvSpPr/>
          <p:nvPr/>
        </p:nvSpPr>
        <p:spPr>
          <a:xfrm>
            <a:off x="-344362" y="12486692"/>
            <a:ext cx="25072724" cy="1"/>
          </a:xfrm>
          <a:prstGeom prst="line">
            <a:avLst/>
          </a:prstGeom>
          <a:ln w="63500">
            <a:solidFill>
              <a:srgbClr val="003CB4"/>
            </a:solidFill>
            <a:miter lim="400000"/>
          </a:ln>
        </p:spPr>
        <p:txBody>
          <a:bodyPr lIns="40183" tIns="40183" rIns="40183" bIns="40183" anchor="ctr"/>
          <a:lstStyle/>
          <a:p>
            <a:pPr>
              <a:defRPr sz="3200"/>
            </a:pPr>
            <a:endParaRPr sz="3200" dirty="0"/>
          </a:p>
        </p:txBody>
      </p:sp>
      <p:pic>
        <p:nvPicPr>
          <p:cNvPr id="14" name="Screen Shot 2016-04-07 at 10.48.39 PM.png"/>
          <p:cNvPicPr>
            <a:picLocks noChangeAspect="1"/>
          </p:cNvPicPr>
          <p:nvPr/>
        </p:nvPicPr>
        <p:blipFill>
          <a:blip r:embed="rId3">
            <a:extLst/>
          </a:blip>
          <a:stretch>
            <a:fillRect/>
          </a:stretch>
        </p:blipFill>
        <p:spPr>
          <a:xfrm>
            <a:off x="21183600" y="12725400"/>
            <a:ext cx="1905000" cy="501596"/>
          </a:xfrm>
          <a:prstGeom prst="rect">
            <a:avLst/>
          </a:prstGeom>
          <a:ln w="3175" cap="flat">
            <a:noFill/>
            <a:miter lim="400000"/>
          </a:ln>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2725400"/>
            <a:ext cx="2286000" cy="613692"/>
          </a:xfrm>
          <a:prstGeom prst="rect">
            <a:avLst/>
          </a:prstGeom>
        </p:spPr>
      </p:pic>
      <p:sp>
        <p:nvSpPr>
          <p:cNvPr id="5" name="Rectangle 4"/>
          <p:cNvSpPr/>
          <p:nvPr/>
        </p:nvSpPr>
        <p:spPr>
          <a:xfrm>
            <a:off x="1905000" y="9133781"/>
            <a:ext cx="22174200"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431539" lvl="1" indent="-342900">
              <a:buFont typeface="Wingdings" panose="05000000000000000000" pitchFamily="2" charset="2"/>
              <a:buChar char="§"/>
            </a:pPr>
            <a:r>
              <a:rPr lang="en-US" sz="2400" dirty="0" err="1" smtClean="0"/>
              <a:t>VersaVault</a:t>
            </a:r>
            <a:r>
              <a:rPr lang="en-US" sz="2400" dirty="0" smtClean="0"/>
              <a:t> </a:t>
            </a:r>
            <a:r>
              <a:rPr lang="en-US" sz="2400" dirty="0"/>
              <a:t>Inc. (“VV”) is a wholly owned subsidiary of the Bank and was formed to develop and provide cyber-security services to commercial entities. </a:t>
            </a:r>
            <a:endParaRPr lang="en-US" sz="2400" dirty="0" smtClean="0"/>
          </a:p>
          <a:p>
            <a:pPr marL="1431539" lvl="1" indent="-342900">
              <a:buFont typeface="Wingdings" panose="05000000000000000000" pitchFamily="2" charset="2"/>
              <a:buChar char="§"/>
            </a:pPr>
            <a:r>
              <a:rPr lang="en-US" sz="2400" dirty="0" smtClean="0"/>
              <a:t>VV </a:t>
            </a:r>
            <a:r>
              <a:rPr lang="en-US" sz="2400" dirty="0"/>
              <a:t>recently announced the successful completion of its technology Beta-Testing with its target client base and the commencement of the commercialization phase of the developed service offering which will be provided, initially to cryptocurrency exchanges and crypto based investment funds.</a:t>
            </a:r>
          </a:p>
        </p:txBody>
      </p:sp>
      <p:sp>
        <p:nvSpPr>
          <p:cNvPr id="15" name="Slide Number Placeholder 1"/>
          <p:cNvSpPr txBox="1">
            <a:spLocks/>
          </p:cNvSpPr>
          <p:nvPr/>
        </p:nvSpPr>
        <p:spPr>
          <a:xfrm>
            <a:off x="18554700" y="13032246"/>
            <a:ext cx="5257800" cy="730250"/>
          </a:xfrm>
          <a:prstGeom prst="rect">
            <a:avLst/>
          </a:prstGeom>
        </p:spPr>
        <p:txBody>
          <a:bodyPr anchor="ct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algn="r"/>
            <a:r>
              <a:rPr lang="en-US" sz="2000" dirty="0" smtClean="0">
                <a:solidFill>
                  <a:schemeClr val="bg1">
                    <a:lumMod val="50000"/>
                  </a:schemeClr>
                </a:solidFill>
                <a:latin typeface="Calibri" panose="020F0502020204030204" pitchFamily="34" charset="0"/>
              </a:rPr>
              <a:t>6</a:t>
            </a:r>
            <a:endParaRPr lang="en-US" sz="2000" dirty="0">
              <a:solidFill>
                <a:schemeClr val="bg1">
                  <a:lumMod val="50000"/>
                </a:schemeClr>
              </a:solidFill>
              <a:latin typeface="Calibri" panose="020F0502020204030204" pitchFamily="34" charset="0"/>
            </a:endParaRPr>
          </a:p>
          <a:p>
            <a:pPr algn="r"/>
            <a:endParaRPr lang="en-US" dirty="0"/>
          </a:p>
        </p:txBody>
      </p:sp>
      <p:pic>
        <p:nvPicPr>
          <p:cNvPr id="3" name="Picture 2"/>
          <p:cNvPicPr>
            <a:picLocks noChangeAspect="1"/>
          </p:cNvPicPr>
          <p:nvPr/>
        </p:nvPicPr>
        <p:blipFill>
          <a:blip r:embed="rId5"/>
          <a:stretch>
            <a:fillRect/>
          </a:stretch>
        </p:blipFill>
        <p:spPr>
          <a:xfrm>
            <a:off x="6581202" y="1767994"/>
            <a:ext cx="11221596" cy="6820234"/>
          </a:xfrm>
          <a:prstGeom prst="rect">
            <a:avLst/>
          </a:prstGeom>
        </p:spPr>
      </p:pic>
      <p:sp>
        <p:nvSpPr>
          <p:cNvPr id="16" name="Shape 529"/>
          <p:cNvSpPr/>
          <p:nvPr/>
        </p:nvSpPr>
        <p:spPr>
          <a:xfrm>
            <a:off x="2057400" y="11413887"/>
            <a:ext cx="7086600" cy="1235313"/>
          </a:xfrm>
          <a:prstGeom prst="rect">
            <a:avLst/>
          </a:prstGeom>
          <a:ln w="3175">
            <a:miter lim="400000"/>
          </a:ln>
          <a:extLst>
            <a:ext uri="{C572A759-6A51-4108-AA02-DFA0A04FC94B}">
              <ma14:wrappingTextBoxFlag xmlns="" xmlns:ma14="http://schemas.microsoft.com/office/mac/drawingml/2011/main" val="1"/>
            </a:ext>
          </a:extLst>
        </p:spPr>
        <p:txBody>
          <a:bodyPr wrap="square" lIns="40183" tIns="40183" rIns="40183" bIns="40183" anchor="ctr">
            <a:spAutoFit/>
          </a:bodyPr>
          <a:lstStyle>
            <a:lvl1pPr algn="l">
              <a:defRPr sz="6000" b="1">
                <a:solidFill>
                  <a:srgbClr val="53585F"/>
                </a:solidFill>
                <a:latin typeface="Verdana"/>
                <a:ea typeface="Verdana"/>
                <a:cs typeface="Verdana"/>
                <a:sym typeface="Verdana"/>
              </a:defRPr>
            </a:lvl1pPr>
          </a:lstStyle>
          <a:p>
            <a:r>
              <a:rPr lang="en-US" sz="7500" dirty="0" smtClean="0"/>
              <a:t>VersaVault</a:t>
            </a:r>
            <a:endParaRPr sz="7500" dirty="0"/>
          </a:p>
        </p:txBody>
      </p:sp>
      <p:sp>
        <p:nvSpPr>
          <p:cNvPr id="17" name="Shape 440"/>
          <p:cNvSpPr/>
          <p:nvPr/>
        </p:nvSpPr>
        <p:spPr>
          <a:xfrm>
            <a:off x="2628900" y="810690"/>
            <a:ext cx="19126200" cy="758259"/>
          </a:xfrm>
          <a:prstGeom prst="rect">
            <a:avLst/>
          </a:prstGeom>
          <a:ln w="3175">
            <a:miter lim="400000"/>
          </a:ln>
          <a:extLst>
            <a:ext uri="{C572A759-6A51-4108-AA02-DFA0A04FC94B}">
              <ma14:wrappingTextBoxFlag xmlns="" xmlns:ma14="http://schemas.microsoft.com/office/mac/drawingml/2011/main" val="1"/>
            </a:ext>
          </a:extLst>
        </p:spPr>
        <p:txBody>
          <a:bodyPr wrap="square" lIns="40183" tIns="40183" rIns="40183" bIns="40183">
            <a:spAutoFit/>
          </a:bodyPr>
          <a:lstStyle>
            <a:lvl1pPr algn="l">
              <a:defRPr sz="2500" b="1">
                <a:solidFill>
                  <a:srgbClr val="53585F"/>
                </a:solidFill>
                <a:latin typeface="Verdana"/>
                <a:ea typeface="Verdana"/>
                <a:cs typeface="Verdana"/>
                <a:sym typeface="Verdana"/>
              </a:defRPr>
            </a:lvl1pPr>
          </a:lstStyle>
          <a:p>
            <a:pPr algn="ctr"/>
            <a:r>
              <a:rPr lang="en-CA" sz="4400" dirty="0" err="1" smtClean="0">
                <a:solidFill>
                  <a:srgbClr val="253D98"/>
                </a:solidFill>
                <a:latin typeface="+mj-lt"/>
              </a:rPr>
              <a:t>VersaVault</a:t>
            </a:r>
            <a:r>
              <a:rPr lang="en-CA" sz="4400" dirty="0" smtClean="0">
                <a:solidFill>
                  <a:srgbClr val="253D98"/>
                </a:solidFill>
                <a:latin typeface="+mj-lt"/>
              </a:rPr>
              <a:t> - </a:t>
            </a:r>
            <a:r>
              <a:rPr lang="en-CA" sz="4400" dirty="0" smtClean="0">
                <a:latin typeface="+mj-lt"/>
              </a:rPr>
              <a:t>The world’s first </a:t>
            </a:r>
            <a:r>
              <a:rPr lang="en-CA" sz="4400" dirty="0" smtClean="0">
                <a:solidFill>
                  <a:srgbClr val="253D98"/>
                </a:solidFill>
                <a:latin typeface="+mj-lt"/>
              </a:rPr>
              <a:t>BlockChain Based </a:t>
            </a:r>
            <a:r>
              <a:rPr lang="en-CA" sz="4400" dirty="0" smtClean="0">
                <a:latin typeface="+mj-lt"/>
              </a:rPr>
              <a:t>safety deposit box.</a:t>
            </a:r>
            <a:endParaRPr sz="4400" dirty="0">
              <a:latin typeface="+mj-lt"/>
            </a:endParaRPr>
          </a:p>
        </p:txBody>
      </p:sp>
    </p:spTree>
    <p:extLst>
      <p:ext uri="{BB962C8B-B14F-4D97-AF65-F5344CB8AC3E}">
        <p14:creationId xmlns:p14="http://schemas.microsoft.com/office/powerpoint/2010/main" val="188782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0183" tIns="40183" rIns="40183" bIns="4018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0183" tIns="40183" rIns="40183" bIns="4018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7759</TotalTime>
  <Words>577</Words>
  <Application>Microsoft Office PowerPoint</Application>
  <PresentationFormat>Custom</PresentationFormat>
  <Paragraphs>92</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Helvetica Light</vt:lpstr>
      <vt:lpstr>Verdana</vt:lpstr>
      <vt:lpstr>Wingdings</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vector>
  </TitlesOfParts>
  <Company>Pacific and Western Bank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Bates</dc:creator>
  <cp:lastModifiedBy>Barb Todres</cp:lastModifiedBy>
  <cp:revision>969</cp:revision>
  <cp:lastPrinted>2018-09-25T15:40:39Z</cp:lastPrinted>
  <dcterms:created xsi:type="dcterms:W3CDTF">2016-07-28T19:00:06Z</dcterms:created>
  <dcterms:modified xsi:type="dcterms:W3CDTF">2018-11-28T03:33:55Z</dcterms:modified>
</cp:coreProperties>
</file>